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Default Extension="vsdx" ContentType="application/vnd.ms-visio.drawing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2" r:id="rId2"/>
  </p:sldMasterIdLst>
  <p:notesMasterIdLst>
    <p:notesMasterId r:id="rId63"/>
  </p:notesMasterIdLst>
  <p:sldIdLst>
    <p:sldId id="376" r:id="rId3"/>
    <p:sldId id="377" r:id="rId4"/>
    <p:sldId id="375" r:id="rId5"/>
    <p:sldId id="266" r:id="rId6"/>
    <p:sldId id="381" r:id="rId7"/>
    <p:sldId id="291" r:id="rId8"/>
    <p:sldId id="289" r:id="rId9"/>
    <p:sldId id="293" r:id="rId10"/>
    <p:sldId id="296" r:id="rId11"/>
    <p:sldId id="294" r:id="rId12"/>
    <p:sldId id="295" r:id="rId13"/>
    <p:sldId id="297" r:id="rId14"/>
    <p:sldId id="300" r:id="rId15"/>
    <p:sldId id="301" r:id="rId16"/>
    <p:sldId id="287" r:id="rId17"/>
    <p:sldId id="298" r:id="rId18"/>
    <p:sldId id="302" r:id="rId19"/>
    <p:sldId id="303" r:id="rId20"/>
    <p:sldId id="304" r:id="rId21"/>
    <p:sldId id="378" r:id="rId22"/>
    <p:sldId id="305" r:id="rId23"/>
    <p:sldId id="307" r:id="rId24"/>
    <p:sldId id="308" r:id="rId25"/>
    <p:sldId id="309" r:id="rId26"/>
    <p:sldId id="310" r:id="rId27"/>
    <p:sldId id="312" r:id="rId28"/>
    <p:sldId id="313" r:id="rId29"/>
    <p:sldId id="314" r:id="rId30"/>
    <p:sldId id="316" r:id="rId31"/>
    <p:sldId id="317" r:id="rId32"/>
    <p:sldId id="318" r:id="rId33"/>
    <p:sldId id="319" r:id="rId34"/>
    <p:sldId id="321" r:id="rId35"/>
    <p:sldId id="322" r:id="rId36"/>
    <p:sldId id="379" r:id="rId37"/>
    <p:sldId id="343" r:id="rId38"/>
    <p:sldId id="345" r:id="rId39"/>
    <p:sldId id="346" r:id="rId40"/>
    <p:sldId id="349" r:id="rId41"/>
    <p:sldId id="351" r:id="rId42"/>
    <p:sldId id="352" r:id="rId43"/>
    <p:sldId id="353" r:id="rId44"/>
    <p:sldId id="354" r:id="rId45"/>
    <p:sldId id="355" r:id="rId46"/>
    <p:sldId id="356" r:id="rId47"/>
    <p:sldId id="380" r:id="rId48"/>
    <p:sldId id="382" r:id="rId49"/>
    <p:sldId id="360" r:id="rId50"/>
    <p:sldId id="361" r:id="rId51"/>
    <p:sldId id="362" r:id="rId52"/>
    <p:sldId id="363" r:id="rId53"/>
    <p:sldId id="364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4" r:id="rId6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8AC1"/>
    <a:srgbClr val="46014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0" autoAdjust="0"/>
  </p:normalViewPr>
  <p:slideViewPr>
    <p:cSldViewPr snapToGrid="0">
      <p:cViewPr varScale="1">
        <p:scale>
          <a:sx n="144" d="100"/>
          <a:sy n="144" d="100"/>
        </p:scale>
        <p:origin x="-68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8DE8-8031-467C-A4B5-230F1BA1DC1A}" type="datetimeFigureOut">
              <a:rPr lang="zh-CN" altLang="en-US" smtClean="0"/>
              <a:pPr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F9C4D-85B2-4718-8339-C99132A34D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740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906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851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009B3-31E6-4CAF-9FB9-88B4D222EC8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861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53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26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009B3-31E6-4CAF-9FB9-88B4D222EC8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7708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428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8973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40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123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635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2993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3519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268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15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2975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4612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7413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536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994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2658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369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1362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63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7703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474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032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749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9110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22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8782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358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299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7387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0732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708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0889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888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4054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180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5898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7703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7681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4313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7724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26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3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4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805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528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6934200" y="1"/>
            <a:ext cx="2209800" cy="1157076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17629" y="106376"/>
            <a:ext cx="3899808" cy="42236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E37400-0646-4690-B3CD-AFE7E0746041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43FE73-A404-45C1-B77A-6DB3BD9EA95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23850" y="247649"/>
            <a:ext cx="405000" cy="216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矩形 4"/>
          <p:cNvSpPr/>
          <p:nvPr userDrawn="1"/>
        </p:nvSpPr>
        <p:spPr>
          <a:xfrm>
            <a:off x="323850" y="503398"/>
            <a:ext cx="405000" cy="135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6" name="矩形 5"/>
          <p:cNvSpPr/>
          <p:nvPr userDrawn="1"/>
        </p:nvSpPr>
        <p:spPr>
          <a:xfrm>
            <a:off x="323850" y="678147"/>
            <a:ext cx="405000" cy="54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7" name="矩形 6"/>
          <p:cNvSpPr/>
          <p:nvPr userDrawn="1"/>
        </p:nvSpPr>
        <p:spPr>
          <a:xfrm flipV="1">
            <a:off x="6724650" y="4896174"/>
            <a:ext cx="2160000" cy="27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</p:cSld>
  <p:clrMapOvr>
    <a:masterClrMapping/>
  </p:clrMapOvr>
  <p:transition spd="slow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FDCA1B-312F-4DDB-A18A-FB9258ADECBE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2020/10/25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62A0FD-DF3C-476B-86BE-4D2631AA404E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Visio___11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png"/><Relationship Id="rId4" Type="http://schemas.openxmlformats.org/officeDocument/2006/relationships/package" Target="../embeddings/Microsoft_Visio___22.vsdx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package" Target="../embeddings/Microsoft_Visio___44.vsdx"/><Relationship Id="rId4" Type="http://schemas.openxmlformats.org/officeDocument/2006/relationships/package" Target="../embeddings/Microsoft_Visio___33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package" Target="../embeddings/Microsoft_Visio___66.vsdx"/><Relationship Id="rId4" Type="http://schemas.openxmlformats.org/officeDocument/2006/relationships/package" Target="../embeddings/Microsoft_Visio___55.vsd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package" Target="../embeddings/Microsoft_Visio___77.vsdx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sp>
        <p:nvSpPr>
          <p:cNvPr id="106" name="TextBox 11"/>
          <p:cNvSpPr txBox="1"/>
          <p:nvPr/>
        </p:nvSpPr>
        <p:spPr>
          <a:xfrm>
            <a:off x="1163609" y="2472446"/>
            <a:ext cx="480131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性能、内存与网络优化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1056848" y="1769221"/>
            <a:ext cx="0" cy="1924424"/>
          </a:xfrm>
          <a:prstGeom prst="line">
            <a:avLst/>
          </a:prstGeom>
          <a:noFill/>
          <a:ln w="12700" cap="flat" cmpd="sng" algn="ctr">
            <a:solidFill>
              <a:srgbClr val="080808"/>
            </a:solidFill>
            <a:prstDash val="dash"/>
          </a:ln>
          <a:effectLst/>
        </p:spPr>
      </p:cxnSp>
      <p:sp>
        <p:nvSpPr>
          <p:cNvPr id="12" name="TextBox 13"/>
          <p:cNvSpPr txBox="1"/>
          <p:nvPr/>
        </p:nvSpPr>
        <p:spPr>
          <a:xfrm>
            <a:off x="1287868" y="3398179"/>
            <a:ext cx="5024221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700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三：</a:t>
            </a:r>
            <a:r>
              <a:rPr lang="en-US" altLang="zh-CN" sz="2800" b="1" dirty="0" err="1">
                <a:solidFill>
                  <a:schemeClr val="accent4"/>
                </a:solidFill>
                <a:cs typeface="+mn-ea"/>
                <a:sym typeface="+mn-lt"/>
              </a:rPr>
              <a:t>TraceView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00532" y="450764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Picture 2" descr="https://images0.cnblogs.com/blog/491657/201307/15233714-70391352bf1440e9944c5369c19db86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7676" y="973984"/>
            <a:ext cx="4783746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íṩľîďe"/>
          <p:cNvSpPr txBox="1"/>
          <p:nvPr/>
        </p:nvSpPr>
        <p:spPr>
          <a:xfrm>
            <a:off x="421650" y="973984"/>
            <a:ext cx="3836026" cy="397901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用途简介</a:t>
            </a:r>
            <a:r>
              <a:rPr lang="en-US" altLang="zh-CN" sz="1200" dirty="0" smtClean="0">
                <a:cs typeface="+mn-ea"/>
                <a:sym typeface="+mn-lt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cs typeface="+mn-ea"/>
                <a:sym typeface="+mn-lt"/>
              </a:rPr>
              <a:t>       </a:t>
            </a:r>
            <a:r>
              <a:rPr lang="en-US" altLang="zh-CN" sz="1200" dirty="0" err="1" smtClean="0">
                <a:cs typeface="+mn-ea"/>
                <a:sym typeface="+mn-lt"/>
              </a:rPr>
              <a:t>TraceView</a:t>
            </a:r>
            <a:r>
              <a:rPr lang="en-US" altLang="zh-CN" sz="1200" dirty="0" smtClean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是 </a:t>
            </a:r>
            <a:r>
              <a:rPr lang="en-US" altLang="zh-CN" sz="1200" dirty="0">
                <a:cs typeface="+mn-ea"/>
                <a:sym typeface="+mn-lt"/>
              </a:rPr>
              <a:t>Android </a:t>
            </a:r>
            <a:r>
              <a:rPr lang="zh-CN" altLang="en-US" sz="1200" dirty="0">
                <a:cs typeface="+mn-ea"/>
                <a:sym typeface="+mn-lt"/>
              </a:rPr>
              <a:t>平台配备一个很好的性能分析的工具。它可以通过图形化的方式让我们了解我们要跟踪的程序的性能，并且能具体到 </a:t>
            </a:r>
            <a:r>
              <a:rPr lang="en-US" altLang="zh-CN" sz="1200" dirty="0" smtClean="0">
                <a:cs typeface="+mn-ea"/>
                <a:sym typeface="+mn-lt"/>
              </a:rPr>
              <a:t>method</a:t>
            </a:r>
          </a:p>
          <a:p>
            <a:pPr>
              <a:lnSpc>
                <a:spcPct val="120000"/>
              </a:lnSpc>
            </a:pP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使用方法</a:t>
            </a:r>
            <a:endParaRPr lang="en-US" altLang="zh-CN" sz="1600" b="1" dirty="0" smtClean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      开发</a:t>
            </a:r>
            <a:r>
              <a:rPr lang="zh-CN" altLang="en-US" sz="1200" dirty="0">
                <a:cs typeface="+mn-ea"/>
                <a:sym typeface="+mn-lt"/>
              </a:rPr>
              <a:t>者在一些关键代码段开始前调用 </a:t>
            </a:r>
            <a:r>
              <a:rPr lang="en-US" altLang="zh-CN" sz="1200" dirty="0">
                <a:cs typeface="+mn-ea"/>
                <a:sym typeface="+mn-lt"/>
              </a:rPr>
              <a:t>Android SDK </a:t>
            </a:r>
            <a:r>
              <a:rPr lang="zh-CN" altLang="en-US" sz="1200" dirty="0">
                <a:cs typeface="+mn-ea"/>
                <a:sym typeface="+mn-lt"/>
              </a:rPr>
              <a:t>中 </a:t>
            </a:r>
            <a:r>
              <a:rPr lang="en-US" altLang="zh-CN" sz="1200" dirty="0">
                <a:cs typeface="+mn-ea"/>
                <a:sym typeface="+mn-lt"/>
              </a:rPr>
              <a:t>Debug </a:t>
            </a:r>
            <a:r>
              <a:rPr lang="zh-CN" altLang="en-US" sz="1200" dirty="0">
                <a:cs typeface="+mn-ea"/>
                <a:sym typeface="+mn-lt"/>
              </a:rPr>
              <a:t>类的 </a:t>
            </a:r>
            <a:r>
              <a:rPr lang="en-US" altLang="zh-CN" sz="1200" dirty="0" err="1">
                <a:cs typeface="+mn-ea"/>
                <a:sym typeface="+mn-lt"/>
              </a:rPr>
              <a:t>startMethodTracing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函数，并在关键代码段结束前调用 </a:t>
            </a:r>
            <a:r>
              <a:rPr lang="en-US" altLang="zh-CN" sz="1200" dirty="0" err="1">
                <a:cs typeface="+mn-ea"/>
                <a:sym typeface="+mn-lt"/>
              </a:rPr>
              <a:t>stopMethodTracing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函数。这两个函数运行过程中将采集运行时间内该应用所有线程（注意，只能是 </a:t>
            </a:r>
            <a:r>
              <a:rPr lang="en-US" altLang="zh-CN" sz="1200" dirty="0">
                <a:cs typeface="+mn-ea"/>
                <a:sym typeface="+mn-lt"/>
              </a:rPr>
              <a:t>Java </a:t>
            </a:r>
            <a:r>
              <a:rPr lang="zh-CN" altLang="en-US" sz="1200" dirty="0">
                <a:cs typeface="+mn-ea"/>
                <a:sym typeface="+mn-lt"/>
              </a:rPr>
              <a:t>线程）的函数执行情况，并将采集数据保存到 </a:t>
            </a:r>
            <a:r>
              <a:rPr lang="en-US" altLang="zh-CN" sz="1200" dirty="0">
                <a:cs typeface="+mn-ea"/>
                <a:sym typeface="+mn-lt"/>
              </a:rPr>
              <a:t>/</a:t>
            </a:r>
            <a:r>
              <a:rPr lang="en-US" altLang="zh-CN" sz="1200" dirty="0" err="1">
                <a:cs typeface="+mn-ea"/>
                <a:sym typeface="+mn-lt"/>
              </a:rPr>
              <a:t>mnt</a:t>
            </a:r>
            <a:r>
              <a:rPr lang="en-US" altLang="zh-CN" sz="1200" dirty="0">
                <a:cs typeface="+mn-ea"/>
                <a:sym typeface="+mn-lt"/>
              </a:rPr>
              <a:t>/</a:t>
            </a:r>
            <a:r>
              <a:rPr lang="en-US" altLang="zh-CN" sz="1200" dirty="0" err="1">
                <a:cs typeface="+mn-ea"/>
                <a:sym typeface="+mn-lt"/>
              </a:rPr>
              <a:t>sdcard</a:t>
            </a:r>
            <a:r>
              <a:rPr lang="en-US" altLang="zh-CN" sz="1200" dirty="0">
                <a:cs typeface="+mn-ea"/>
                <a:sym typeface="+mn-lt"/>
              </a:rPr>
              <a:t>/ </a:t>
            </a:r>
            <a:r>
              <a:rPr lang="zh-CN" altLang="en-US" sz="1200" dirty="0">
                <a:cs typeface="+mn-ea"/>
                <a:sym typeface="+mn-lt"/>
              </a:rPr>
              <a:t>下的一个文件中。开发者然后需要利用 </a:t>
            </a:r>
            <a:r>
              <a:rPr lang="en-US" altLang="zh-CN" sz="1200" dirty="0">
                <a:cs typeface="+mn-ea"/>
                <a:sym typeface="+mn-lt"/>
              </a:rPr>
              <a:t>SDK </a:t>
            </a:r>
            <a:r>
              <a:rPr lang="zh-CN" altLang="en-US" sz="1200" dirty="0">
                <a:cs typeface="+mn-ea"/>
                <a:sym typeface="+mn-lt"/>
              </a:rPr>
              <a:t>中的 </a:t>
            </a:r>
            <a:r>
              <a:rPr lang="en-US" altLang="zh-CN" sz="1200" dirty="0" err="1">
                <a:cs typeface="+mn-ea"/>
                <a:sym typeface="+mn-lt"/>
              </a:rPr>
              <a:t>TraceView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工具来分析这些数据。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四：过渡绘制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3249" y="870641"/>
            <a:ext cx="2331076" cy="4144134"/>
          </a:xfrm>
          <a:prstGeom prst="rect">
            <a:avLst/>
          </a:prstGeom>
        </p:spPr>
      </p:pic>
      <p:sp>
        <p:nvSpPr>
          <p:cNvPr id="4" name="íṩľîďe"/>
          <p:cNvSpPr txBox="1"/>
          <p:nvPr/>
        </p:nvSpPr>
        <p:spPr>
          <a:xfrm>
            <a:off x="421649" y="947804"/>
            <a:ext cx="7727092" cy="29708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用途简介</a:t>
            </a:r>
            <a:r>
              <a:rPr lang="en-US" altLang="zh-CN" sz="1200" dirty="0" smtClean="0">
                <a:cs typeface="+mn-ea"/>
                <a:sym typeface="+mn-lt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可以获取屏幕</a:t>
            </a:r>
            <a:r>
              <a:rPr lang="zh-CN" altLang="en-US" sz="1200" dirty="0">
                <a:cs typeface="+mn-ea"/>
                <a:sym typeface="+mn-lt"/>
              </a:rPr>
              <a:t>上某一像素点在一帧中被重复</a:t>
            </a:r>
            <a:r>
              <a:rPr lang="zh-CN" altLang="en-US" sz="1200" dirty="0" smtClean="0">
                <a:cs typeface="+mn-ea"/>
                <a:sym typeface="+mn-lt"/>
              </a:rPr>
              <a:t>绘制次数</a:t>
            </a: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颜色与过度</a:t>
            </a: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绘制对应关系</a:t>
            </a: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原色</a:t>
            </a:r>
            <a:r>
              <a:rPr lang="zh-CN" altLang="en-US" sz="1200" dirty="0">
                <a:cs typeface="+mn-ea"/>
                <a:sym typeface="+mn-lt"/>
              </a:rPr>
              <a:t>：没有过度绘制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蓝色：</a:t>
            </a:r>
            <a:r>
              <a:rPr lang="en-US" altLang="zh-CN" sz="1200" dirty="0">
                <a:cs typeface="+mn-ea"/>
                <a:sym typeface="+mn-lt"/>
              </a:rPr>
              <a:t>1 </a:t>
            </a:r>
            <a:r>
              <a:rPr lang="zh-CN" altLang="en-US" sz="1200" dirty="0">
                <a:cs typeface="+mn-ea"/>
                <a:sym typeface="+mn-lt"/>
              </a:rPr>
              <a:t>次过度绘制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绿色：</a:t>
            </a:r>
            <a:r>
              <a:rPr lang="en-US" altLang="zh-CN" sz="1200" dirty="0">
                <a:cs typeface="+mn-ea"/>
                <a:sym typeface="+mn-lt"/>
              </a:rPr>
              <a:t>2 </a:t>
            </a:r>
            <a:r>
              <a:rPr lang="zh-CN" altLang="en-US" sz="1200" dirty="0">
                <a:cs typeface="+mn-ea"/>
                <a:sym typeface="+mn-lt"/>
              </a:rPr>
              <a:t>次过度绘制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粉色：</a:t>
            </a:r>
            <a:r>
              <a:rPr lang="en-US" altLang="zh-CN" sz="1200" dirty="0">
                <a:cs typeface="+mn-ea"/>
                <a:sym typeface="+mn-lt"/>
              </a:rPr>
              <a:t>3 </a:t>
            </a:r>
            <a:r>
              <a:rPr lang="zh-CN" altLang="en-US" sz="1200" dirty="0">
                <a:cs typeface="+mn-ea"/>
                <a:sym typeface="+mn-lt"/>
              </a:rPr>
              <a:t>次过度绘制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红色：</a:t>
            </a:r>
            <a:r>
              <a:rPr lang="en-US" altLang="zh-CN" sz="1200" dirty="0">
                <a:cs typeface="+mn-ea"/>
                <a:sym typeface="+mn-lt"/>
              </a:rPr>
              <a:t>4 </a:t>
            </a:r>
            <a:r>
              <a:rPr lang="zh-CN" altLang="en-US" sz="1200" dirty="0">
                <a:cs typeface="+mn-ea"/>
                <a:sym typeface="+mn-lt"/>
              </a:rPr>
              <a:t>次及以上过度绘制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五：</a:t>
            </a:r>
            <a:r>
              <a:rPr lang="en-US" altLang="zh-CN" sz="2800" b="1" dirty="0" err="1">
                <a:solidFill>
                  <a:schemeClr val="accent4"/>
                </a:solidFill>
                <a:cs typeface="+mn-ea"/>
                <a:sym typeface="+mn-lt"/>
              </a:rPr>
              <a:t>StrictMode</a:t>
            </a: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严格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模式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íṩľîďe"/>
          <p:cNvSpPr txBox="1"/>
          <p:nvPr/>
        </p:nvSpPr>
        <p:spPr>
          <a:xfrm>
            <a:off x="421648" y="947804"/>
            <a:ext cx="8722351" cy="227164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accent4"/>
                </a:solidFill>
                <a:cs typeface="+mn-ea"/>
                <a:sym typeface="+mn-lt"/>
              </a:rPr>
              <a:t>ThreadPolicy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主要用于发现在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线程中是否有读写磁盘的操作，是否有网络操作，以及检查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线程中调用的自定义代码是否执行得比较慢。</a:t>
            </a:r>
          </a:p>
          <a:p>
            <a:pPr>
              <a:lnSpc>
                <a:spcPct val="120000"/>
              </a:lnSpc>
            </a:pPr>
            <a:endParaRPr lang="zh-CN" altLang="en-US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accent4"/>
                </a:solidFill>
                <a:cs typeface="+mn-ea"/>
                <a:sym typeface="+mn-lt"/>
              </a:rPr>
              <a:t>VmPolicy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，主要用于发现内存问题，比如 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Activity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内存泄露， 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SQL 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对象内存泄露， 资源未释放，能够限定某个类的最大对象数。</a:t>
            </a:r>
            <a:endParaRPr lang="zh-CN" altLang="en-US" sz="10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常见的优化点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5" name="994f98f9-34cb-45c0-ad40-7ccb14b888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775" y="1689093"/>
            <a:ext cx="8396117" cy="2226158"/>
            <a:chOff x="934018" y="2556942"/>
            <a:chExt cx="10012262" cy="2654665"/>
          </a:xfrm>
        </p:grpSpPr>
        <p:sp>
          <p:nvSpPr>
            <p:cNvPr id="6" name="íSḻïḓè"/>
            <p:cNvSpPr/>
            <p:nvPr/>
          </p:nvSpPr>
          <p:spPr bwMode="auto">
            <a:xfrm rot="2640000">
              <a:off x="3832918" y="3568245"/>
              <a:ext cx="457627" cy="58049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7" name="ïsḷïďé"/>
            <p:cNvSpPr/>
            <p:nvPr/>
          </p:nvSpPr>
          <p:spPr bwMode="auto">
            <a:xfrm>
              <a:off x="3118349" y="3870852"/>
              <a:ext cx="919874" cy="91987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8" name="íṧḷîḑe"/>
            <p:cNvSpPr/>
            <p:nvPr/>
          </p:nvSpPr>
          <p:spPr bwMode="auto">
            <a:xfrm rot="8040000">
              <a:off x="4797913" y="3560123"/>
              <a:ext cx="457627" cy="604562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9" name="iṡḻíďe"/>
            <p:cNvSpPr/>
            <p:nvPr/>
          </p:nvSpPr>
          <p:spPr bwMode="auto">
            <a:xfrm rot="5400000">
              <a:off x="4083103" y="2910662"/>
              <a:ext cx="919873" cy="919874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0" name="iṣḻîḓê"/>
            <p:cNvSpPr/>
            <p:nvPr/>
          </p:nvSpPr>
          <p:spPr bwMode="auto">
            <a:xfrm rot="2640000">
              <a:off x="5781582" y="3566561"/>
              <a:ext cx="457627" cy="592516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1" name="íślídé"/>
            <p:cNvSpPr/>
            <p:nvPr/>
          </p:nvSpPr>
          <p:spPr bwMode="auto">
            <a:xfrm>
              <a:off x="5063884" y="3870854"/>
              <a:ext cx="919874" cy="91987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2" name="ïśḻîḓé"/>
            <p:cNvSpPr/>
            <p:nvPr/>
          </p:nvSpPr>
          <p:spPr bwMode="auto">
            <a:xfrm rot="8040000">
              <a:off x="6749250" y="3560762"/>
              <a:ext cx="457627" cy="600390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3" name="íṩḻîḑe"/>
            <p:cNvSpPr/>
            <p:nvPr/>
          </p:nvSpPr>
          <p:spPr bwMode="auto">
            <a:xfrm rot="5400000">
              <a:off x="6033204" y="2910663"/>
              <a:ext cx="919873" cy="919874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4" name="íṣḷíḋè"/>
            <p:cNvSpPr/>
            <p:nvPr/>
          </p:nvSpPr>
          <p:spPr bwMode="auto">
            <a:xfrm rot="2640000">
              <a:off x="7732722" y="3567026"/>
              <a:ext cx="457627" cy="589192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5" name="ïs1ïḓe"/>
            <p:cNvSpPr/>
            <p:nvPr/>
          </p:nvSpPr>
          <p:spPr bwMode="auto">
            <a:xfrm>
              <a:off x="7013871" y="3870854"/>
              <a:ext cx="919874" cy="91987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6" name="î$lïḑé"/>
            <p:cNvSpPr/>
            <p:nvPr/>
          </p:nvSpPr>
          <p:spPr bwMode="auto">
            <a:xfrm rot="5400000">
              <a:off x="7983190" y="2910663"/>
              <a:ext cx="919873" cy="919874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7" name="íšḷiḓè"/>
            <p:cNvSpPr/>
            <p:nvPr/>
          </p:nvSpPr>
          <p:spPr bwMode="auto">
            <a:xfrm>
              <a:off x="5239800" y="3992124"/>
              <a:ext cx="618732" cy="61873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8" name="iṥļídé"/>
            <p:cNvSpPr/>
            <p:nvPr/>
          </p:nvSpPr>
          <p:spPr bwMode="auto">
            <a:xfrm>
              <a:off x="8133760" y="3038007"/>
              <a:ext cx="618732" cy="618732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9" name="iṣ1îḋe"/>
            <p:cNvSpPr/>
            <p:nvPr/>
          </p:nvSpPr>
          <p:spPr bwMode="auto">
            <a:xfrm>
              <a:off x="7163259" y="4006699"/>
              <a:ext cx="618732" cy="618732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0" name="iS1ïḑê"/>
            <p:cNvSpPr/>
            <p:nvPr/>
          </p:nvSpPr>
          <p:spPr bwMode="auto">
            <a:xfrm>
              <a:off x="6174137" y="3050057"/>
              <a:ext cx="618732" cy="618732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1" name="îsļïdé"/>
            <p:cNvSpPr/>
            <p:nvPr/>
          </p:nvSpPr>
          <p:spPr bwMode="auto">
            <a:xfrm>
              <a:off x="4244499" y="3070237"/>
              <a:ext cx="618732" cy="61873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2" name="íṩḻídê"/>
            <p:cNvSpPr/>
            <p:nvPr/>
          </p:nvSpPr>
          <p:spPr bwMode="auto">
            <a:xfrm>
              <a:off x="3271846" y="4006699"/>
              <a:ext cx="618732" cy="618732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3" name="íṡḻíḋê"/>
            <p:cNvSpPr txBox="1"/>
            <p:nvPr/>
          </p:nvSpPr>
          <p:spPr bwMode="auto">
            <a:xfrm>
              <a:off x="8752492" y="2941830"/>
              <a:ext cx="2193788" cy="309958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内存优化</a:t>
              </a:r>
            </a:p>
          </p:txBody>
        </p:sp>
        <p:sp>
          <p:nvSpPr>
            <p:cNvPr id="24" name="ïşḻiḑé"/>
            <p:cNvSpPr txBox="1"/>
            <p:nvPr/>
          </p:nvSpPr>
          <p:spPr bwMode="auto">
            <a:xfrm>
              <a:off x="934018" y="3956439"/>
              <a:ext cx="2193788" cy="309958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 fontScale="92500" lnSpcReduction="200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布局优化</a:t>
              </a:r>
              <a:endParaRPr lang="zh-CN" altLang="en-US" sz="1600" b="1" dirty="0">
                <a:solidFill>
                  <a:schemeClr val="accent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5" name="î$ľidé"/>
            <p:cNvSpPr txBox="1"/>
            <p:nvPr/>
          </p:nvSpPr>
          <p:spPr bwMode="auto">
            <a:xfrm>
              <a:off x="6055084" y="2631872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  <a:cs typeface="+mn-ea"/>
                  <a:sym typeface="+mn-lt"/>
                </a:rPr>
                <a:t>刷新优化</a:t>
              </a:r>
              <a:endParaRPr lang="zh-CN" altLang="en-US" sz="1600" b="1" dirty="0">
                <a:solidFill>
                  <a:schemeClr val="accent4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6" name="íṧḷide"/>
            <p:cNvSpPr txBox="1"/>
            <p:nvPr/>
          </p:nvSpPr>
          <p:spPr bwMode="auto">
            <a:xfrm>
              <a:off x="4083102" y="2556942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绘制优化</a:t>
              </a:r>
              <a:endParaRPr lang="zh-CN" altLang="en-US" sz="1600" b="1" dirty="0">
                <a:solidFill>
                  <a:schemeClr val="accent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7" name="îsḻíḓé"/>
            <p:cNvSpPr txBox="1"/>
            <p:nvPr/>
          </p:nvSpPr>
          <p:spPr bwMode="auto">
            <a:xfrm>
              <a:off x="7151978" y="4860863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atinLnBrk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列表优化</a:t>
              </a:r>
            </a:p>
          </p:txBody>
        </p:sp>
        <p:sp>
          <p:nvSpPr>
            <p:cNvPr id="28" name="íŝľíďê"/>
            <p:cNvSpPr txBox="1"/>
            <p:nvPr/>
          </p:nvSpPr>
          <p:spPr bwMode="auto">
            <a:xfrm>
              <a:off x="5026726" y="4901649"/>
              <a:ext cx="1151117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  <a:cs typeface="+mn-ea"/>
                  <a:sym typeface="+mn-lt"/>
                </a:rPr>
                <a:t>异步线程</a:t>
              </a:r>
              <a:endParaRPr lang="zh-CN" altLang="en-US" sz="1600" b="1" dirty="0">
                <a:solidFill>
                  <a:schemeClr val="accent3"/>
                </a:solidFill>
                <a:effectLst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ïŝḷíḍê"/>
          <p:cNvGrpSpPr/>
          <p:nvPr/>
        </p:nvGrpSpPr>
        <p:grpSpPr>
          <a:xfrm>
            <a:off x="5521939" y="1114662"/>
            <a:ext cx="2529479" cy="3142762"/>
            <a:chOff x="7596911" y="1268760"/>
            <a:chExt cx="3923577" cy="4874865"/>
          </a:xfrm>
        </p:grpSpPr>
        <p:grpSp>
          <p:nvGrpSpPr>
            <p:cNvPr id="11" name="ïśļiďe"/>
            <p:cNvGrpSpPr/>
            <p:nvPr/>
          </p:nvGrpSpPr>
          <p:grpSpPr>
            <a:xfrm>
              <a:off x="7596911" y="1268760"/>
              <a:ext cx="3923577" cy="1660602"/>
              <a:chOff x="7596911" y="1624991"/>
              <a:chExt cx="3923577" cy="1660602"/>
            </a:xfrm>
          </p:grpSpPr>
          <p:sp>
            <p:nvSpPr>
              <p:cNvPr id="22" name="iŝḻíďê"/>
              <p:cNvSpPr/>
              <p:nvPr/>
            </p:nvSpPr>
            <p:spPr>
              <a:xfrm>
                <a:off x="8616280" y="2157219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  <a:tabLst>
                    <a:tab pos="170815" algn="l"/>
                  </a:tabLst>
                  <a:defRPr/>
                </a:pPr>
                <a:r>
                  <a:rPr lang="zh-CN" altLang="en-US" sz="750" dirty="0">
                    <a:cs typeface="+mn-ea"/>
                    <a:sym typeface="+mn-lt"/>
                  </a:rPr>
                  <a:t>选择合适的容器，优先使用</a:t>
                </a:r>
                <a:r>
                  <a:rPr lang="en-US" altLang="zh-CN" sz="750" dirty="0" err="1">
                    <a:cs typeface="+mn-ea"/>
                    <a:sym typeface="+mn-lt"/>
                  </a:rPr>
                  <a:t>RelativeLayout</a:t>
                </a:r>
                <a:r>
                  <a:rPr lang="zh-CN" altLang="en-US" sz="750" dirty="0">
                    <a:cs typeface="+mn-ea"/>
                    <a:sym typeface="+mn-lt"/>
                  </a:rPr>
                  <a:t>和</a:t>
                </a:r>
                <a:r>
                  <a:rPr lang="en-US" altLang="zh-CN" sz="750" dirty="0" err="1">
                    <a:cs typeface="+mn-ea"/>
                    <a:sym typeface="+mn-lt"/>
                  </a:rPr>
                  <a:t>ConstaintLayout</a:t>
                </a:r>
                <a:r>
                  <a:rPr lang="zh-CN" altLang="en-US" sz="750" dirty="0">
                    <a:cs typeface="+mn-ea"/>
                    <a:sym typeface="+mn-lt"/>
                  </a:rPr>
                  <a:t>，有效减少嵌套　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  <a:tabLst>
                    <a:tab pos="170815" algn="l"/>
                  </a:tabLst>
                  <a:defRPr/>
                </a:pPr>
                <a:r>
                  <a:rPr lang="zh-CN" altLang="en-US" sz="750" dirty="0">
                    <a:cs typeface="+mn-ea"/>
                    <a:sym typeface="+mn-lt"/>
                  </a:rPr>
                  <a:t>使用</a:t>
                </a:r>
                <a:r>
                  <a:rPr lang="en-US" altLang="zh-CN" sz="750" dirty="0">
                    <a:cs typeface="+mn-ea"/>
                    <a:sym typeface="+mn-lt"/>
                  </a:rPr>
                  <a:t>merge</a:t>
                </a:r>
                <a:r>
                  <a:rPr lang="zh-CN" altLang="en-US" sz="750" dirty="0">
                    <a:cs typeface="+mn-ea"/>
                    <a:sym typeface="+mn-lt"/>
                  </a:rPr>
                  <a:t>标签</a:t>
                </a:r>
                <a:endParaRPr lang="en-US" altLang="zh-CN" sz="750" dirty="0">
                  <a:cs typeface="+mn-ea"/>
                  <a:sym typeface="+mn-lt"/>
                </a:endParaRPr>
              </a:p>
            </p:txBody>
          </p:sp>
          <p:sp>
            <p:nvSpPr>
              <p:cNvPr id="23" name="ïṧlîḓe"/>
              <p:cNvSpPr txBox="1"/>
              <p:nvPr/>
            </p:nvSpPr>
            <p:spPr bwMode="auto">
              <a:xfrm>
                <a:off x="8616280" y="1624991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500" tIns="35100" rIns="67500" bIns="351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让布局更简单</a:t>
                </a:r>
                <a:endParaRPr lang="en-US" altLang="zh-CN" sz="1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íslïďé"/>
              <p:cNvSpPr/>
              <p:nvPr/>
            </p:nvSpPr>
            <p:spPr bwMode="auto">
              <a:xfrm>
                <a:off x="7596911" y="2180252"/>
                <a:ext cx="792088" cy="312644"/>
              </a:xfrm>
              <a:prstGeom prst="round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减少嵌套</a:t>
                </a:r>
              </a:p>
            </p:txBody>
          </p:sp>
        </p:grpSp>
        <p:grpSp>
          <p:nvGrpSpPr>
            <p:cNvPr id="12" name="îṡlíḍè"/>
            <p:cNvGrpSpPr/>
            <p:nvPr/>
          </p:nvGrpSpPr>
          <p:grpSpPr>
            <a:xfrm>
              <a:off x="7596911" y="2864218"/>
              <a:ext cx="3923577" cy="1660602"/>
              <a:chOff x="7596911" y="1624991"/>
              <a:chExt cx="3923577" cy="1660602"/>
            </a:xfrm>
          </p:grpSpPr>
          <p:sp>
            <p:nvSpPr>
              <p:cNvPr id="19" name="ïS1îḍé"/>
              <p:cNvSpPr/>
              <p:nvPr/>
            </p:nvSpPr>
            <p:spPr>
              <a:xfrm>
                <a:off x="8616280" y="2157219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  <a:tabLst>
                    <a:tab pos="170815" algn="l"/>
                  </a:tabLst>
                  <a:defRPr/>
                </a:pPr>
                <a:r>
                  <a:rPr lang="zh-CN" altLang="en-US" sz="750" dirty="0">
                    <a:cs typeface="+mn-ea"/>
                    <a:sym typeface="+mn-lt"/>
                  </a:rPr>
                  <a:t>采用动态添加</a:t>
                </a:r>
                <a:r>
                  <a:rPr lang="en-US" altLang="zh-CN" sz="750" dirty="0">
                    <a:cs typeface="+mn-ea"/>
                    <a:sym typeface="+mn-lt"/>
                  </a:rPr>
                  <a:t>view</a:t>
                </a:r>
                <a:r>
                  <a:rPr lang="zh-CN" altLang="en-US" sz="750" dirty="0">
                    <a:cs typeface="+mn-ea"/>
                    <a:sym typeface="+mn-lt"/>
                  </a:rPr>
                  <a:t>的方式</a:t>
                </a:r>
                <a:endParaRPr lang="en-US" altLang="zh-CN" sz="750" dirty="0">
                  <a:cs typeface="+mn-ea"/>
                  <a:sym typeface="+mn-lt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  <a:tabLst>
                    <a:tab pos="170815" algn="l"/>
                  </a:tabLst>
                  <a:defRPr/>
                </a:pPr>
                <a:r>
                  <a:rPr lang="zh-CN" altLang="en-US" sz="750" dirty="0">
                    <a:cs typeface="+mn-ea"/>
                    <a:sym typeface="+mn-lt"/>
                  </a:rPr>
                  <a:t>使用</a:t>
                </a:r>
                <a:r>
                  <a:rPr lang="en-US" altLang="zh-CN" sz="750" dirty="0" err="1">
                    <a:cs typeface="+mn-ea"/>
                    <a:sym typeface="+mn-lt"/>
                  </a:rPr>
                  <a:t>ViewStub</a:t>
                </a:r>
                <a:r>
                  <a:rPr lang="zh-CN" altLang="en-US" sz="750" dirty="0">
                    <a:cs typeface="+mn-ea"/>
                    <a:sym typeface="+mn-lt"/>
                  </a:rPr>
                  <a:t>标签</a:t>
                </a:r>
                <a:endParaRPr lang="en-US" altLang="zh-CN" sz="750" dirty="0">
                  <a:cs typeface="+mn-ea"/>
                  <a:sym typeface="+mn-lt"/>
                </a:endParaRPr>
              </a:p>
            </p:txBody>
          </p:sp>
          <p:sp>
            <p:nvSpPr>
              <p:cNvPr id="20" name="ï$1idê"/>
              <p:cNvSpPr txBox="1"/>
              <p:nvPr/>
            </p:nvSpPr>
            <p:spPr bwMode="auto">
              <a:xfrm>
                <a:off x="8616280" y="1624991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500" tIns="35100" rIns="67500" bIns="351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没必要的布局暂时不加载</a:t>
                </a:r>
                <a:endParaRPr lang="en-US" altLang="zh-CN" sz="1200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işliḑe"/>
              <p:cNvSpPr/>
              <p:nvPr/>
            </p:nvSpPr>
            <p:spPr bwMode="auto">
              <a:xfrm>
                <a:off x="7596911" y="2180252"/>
                <a:ext cx="792088" cy="312644"/>
              </a:xfrm>
              <a:prstGeom prst="roundRect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延迟加载</a:t>
                </a:r>
              </a:p>
            </p:txBody>
          </p:sp>
        </p:grpSp>
        <p:grpSp>
          <p:nvGrpSpPr>
            <p:cNvPr id="13" name="iŝlïḋe"/>
            <p:cNvGrpSpPr/>
            <p:nvPr/>
          </p:nvGrpSpPr>
          <p:grpSpPr>
            <a:xfrm>
              <a:off x="7596911" y="4483023"/>
              <a:ext cx="3923577" cy="1660602"/>
              <a:chOff x="7596911" y="1624991"/>
              <a:chExt cx="3923577" cy="1660602"/>
            </a:xfrm>
          </p:grpSpPr>
          <p:sp>
            <p:nvSpPr>
              <p:cNvPr id="16" name="iš1íḓê"/>
              <p:cNvSpPr/>
              <p:nvPr/>
            </p:nvSpPr>
            <p:spPr>
              <a:xfrm>
                <a:off x="8616280" y="2157219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  <a:tabLst>
                    <a:tab pos="170815" algn="l"/>
                  </a:tabLst>
                  <a:defRPr/>
                </a:pPr>
                <a:r>
                  <a:rPr lang="zh-CN" altLang="en-US" sz="750" dirty="0">
                    <a:cs typeface="+mn-ea"/>
                    <a:sym typeface="+mn-lt"/>
                  </a:rPr>
                  <a:t>可以使用</a:t>
                </a:r>
                <a:r>
                  <a:rPr lang="en-US" altLang="zh-CN" sz="750" dirty="0">
                    <a:cs typeface="+mn-ea"/>
                    <a:sym typeface="+mn-lt"/>
                  </a:rPr>
                  <a:t>include</a:t>
                </a:r>
                <a:r>
                  <a:rPr lang="zh-CN" altLang="en-US" sz="750" dirty="0">
                    <a:cs typeface="+mn-ea"/>
                    <a:sym typeface="+mn-lt"/>
                  </a:rPr>
                  <a:t>标签或者</a:t>
                </a:r>
                <a:r>
                  <a:rPr lang="en-US" altLang="zh-CN" sz="750" dirty="0">
                    <a:cs typeface="+mn-ea"/>
                    <a:sym typeface="+mn-lt"/>
                  </a:rPr>
                  <a:t>merge</a:t>
                </a:r>
                <a:r>
                  <a:rPr lang="zh-CN" altLang="en-US" sz="750" dirty="0">
                    <a:cs typeface="+mn-ea"/>
                    <a:sym typeface="+mn-lt"/>
                  </a:rPr>
                  <a:t>标签复用</a:t>
                </a:r>
                <a:r>
                  <a:rPr lang="en-US" altLang="zh-CN" sz="750" dirty="0">
                    <a:cs typeface="+mn-ea"/>
                    <a:sym typeface="+mn-lt"/>
                  </a:rPr>
                  <a:t>view</a:t>
                </a:r>
              </a:p>
            </p:txBody>
          </p:sp>
          <p:sp>
            <p:nvSpPr>
              <p:cNvPr id="17" name="isļíďè"/>
              <p:cNvSpPr txBox="1"/>
              <p:nvPr/>
            </p:nvSpPr>
            <p:spPr bwMode="auto">
              <a:xfrm>
                <a:off x="8616280" y="1624991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500" tIns="35100" rIns="67500" bIns="351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 dirty="0">
                    <a:solidFill>
                      <a:schemeClr val="accent3"/>
                    </a:solidFill>
                    <a:cs typeface="+mn-ea"/>
                    <a:sym typeface="+mn-lt"/>
                  </a:rPr>
                  <a:t>相同或者类似的布局复用</a:t>
                </a:r>
                <a:endParaRPr lang="en-US" altLang="zh-CN" sz="1200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ïšļïḍe"/>
              <p:cNvSpPr/>
              <p:nvPr/>
            </p:nvSpPr>
            <p:spPr bwMode="auto">
              <a:xfrm>
                <a:off x="7596911" y="2180252"/>
                <a:ext cx="792088" cy="312644"/>
              </a:xfrm>
              <a:prstGeom prst="roundRect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布局复用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7596911" y="2911843"/>
              <a:ext cx="39235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96911" y="4550143"/>
              <a:ext cx="39235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肘形连接符 7"/>
          <p:cNvCxnSpPr>
            <a:stCxn id="21" idx="1"/>
            <a:endCxn id="25" idx="3"/>
          </p:cNvCxnSpPr>
          <p:nvPr/>
        </p:nvCxnSpPr>
        <p:spPr>
          <a:xfrm rot="10800000" flipV="1">
            <a:off x="4369206" y="2601981"/>
            <a:ext cx="1152732" cy="1465371"/>
          </a:xfrm>
          <a:prstGeom prst="bentConnector3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25" idx="3"/>
            <a:endCxn id="24" idx="1"/>
          </p:cNvCxnSpPr>
          <p:nvPr/>
        </p:nvCxnSpPr>
        <p:spPr>
          <a:xfrm flipV="1">
            <a:off x="4369206" y="1573410"/>
            <a:ext cx="1152732" cy="2493942"/>
          </a:xfrm>
          <a:prstGeom prst="bentConnector3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25" idx="3"/>
            <a:endCxn id="18" idx="1"/>
          </p:cNvCxnSpPr>
          <p:nvPr/>
        </p:nvCxnSpPr>
        <p:spPr>
          <a:xfrm flipV="1">
            <a:off x="4369206" y="3645604"/>
            <a:ext cx="1152732" cy="421748"/>
          </a:xfrm>
          <a:prstGeom prst="bentConnector3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一：布局优化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https://gss2.bdstatic.com/-fo3dSag_xI4khGkpoWK1HF6hhy/baike/w%3D268%3Bg%3D0/sign=0c5a9095ee50352ab161220e6b789ccf/7a899e510fb30f24740e7321cf95d143ad4b037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0895" y="1688827"/>
            <a:ext cx="3483304" cy="23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二：过度绘制优化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6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136616" y="967751"/>
            <a:ext cx="1149740" cy="1149740"/>
            <a:chOff x="2342140" y="893355"/>
            <a:chExt cx="1149740" cy="1149740"/>
          </a:xfrm>
        </p:grpSpPr>
        <p:grpSp>
          <p:nvGrpSpPr>
            <p:cNvPr id="38" name="组合 37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9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30172" y="2286104"/>
            <a:ext cx="1149740" cy="1149740"/>
            <a:chOff x="1835696" y="2211710"/>
            <a:chExt cx="1149740" cy="1149740"/>
          </a:xfrm>
        </p:grpSpPr>
        <p:grpSp>
          <p:nvGrpSpPr>
            <p:cNvPr id="43" name="组合 42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4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78244" y="3510242"/>
            <a:ext cx="1149740" cy="1149740"/>
            <a:chOff x="2483768" y="3435846"/>
            <a:chExt cx="1149740" cy="1149740"/>
          </a:xfrm>
        </p:grpSpPr>
        <p:grpSp>
          <p:nvGrpSpPr>
            <p:cNvPr id="48" name="组合 47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2" name="TextBox 18"/>
          <p:cNvSpPr txBox="1"/>
          <p:nvPr/>
        </p:nvSpPr>
        <p:spPr>
          <a:xfrm>
            <a:off x="1337002" y="1327439"/>
            <a:ext cx="1680696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Activity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去掉背景色</a:t>
            </a:r>
          </a:p>
        </p:txBody>
      </p:sp>
      <p:sp>
        <p:nvSpPr>
          <p:cNvPr id="53" name="TextBox 19"/>
          <p:cNvSpPr txBox="1"/>
          <p:nvPr/>
        </p:nvSpPr>
        <p:spPr>
          <a:xfrm>
            <a:off x="228600" y="1640560"/>
            <a:ext cx="2430631" cy="38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对于不必要的背景色的去除，能够有效的将绘制减少一层</a:t>
            </a:r>
          </a:p>
        </p:txBody>
      </p:sp>
      <p:sp>
        <p:nvSpPr>
          <p:cNvPr id="54" name="TextBox 20"/>
          <p:cNvSpPr txBox="1"/>
          <p:nvPr/>
        </p:nvSpPr>
        <p:spPr>
          <a:xfrm>
            <a:off x="0" y="2664102"/>
            <a:ext cx="2627044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ImageView</a:t>
            </a: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的属性不能重复设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5" name="TextBox 21"/>
          <p:cNvSpPr txBox="1"/>
          <p:nvPr/>
        </p:nvSpPr>
        <p:spPr>
          <a:xfrm>
            <a:off x="295275" y="2980827"/>
            <a:ext cx="2162534" cy="388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background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和</a:t>
            </a:r>
            <a:r>
              <a:rPr lang="en-US" altLang="zh-CN" sz="11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drawable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重复</a:t>
            </a:r>
            <a:r>
              <a:rPr lang="zh-CN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设置，会导致过度绘制增加一层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6" name="TextBox 22"/>
          <p:cNvSpPr txBox="1"/>
          <p:nvPr/>
        </p:nvSpPr>
        <p:spPr>
          <a:xfrm>
            <a:off x="1763688" y="4064093"/>
            <a:ext cx="1166506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减少布局嵌套</a:t>
            </a:r>
          </a:p>
        </p:txBody>
      </p:sp>
      <p:sp>
        <p:nvSpPr>
          <p:cNvPr id="57" name="TextBox 23"/>
          <p:cNvSpPr txBox="1"/>
          <p:nvPr/>
        </p:nvSpPr>
        <p:spPr>
          <a:xfrm>
            <a:off x="1777275" y="4380817"/>
            <a:ext cx="1166506" cy="185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参加上文</a:t>
            </a:r>
          </a:p>
        </p:txBody>
      </p:sp>
      <p:sp>
        <p:nvSpPr>
          <p:cNvPr id="58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62" name="椭圆 61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6" name="同心圆 65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4" name="TextBox 30"/>
            <p:cNvSpPr txBox="1"/>
            <p:nvPr/>
          </p:nvSpPr>
          <p:spPr>
            <a:xfrm>
              <a:off x="1687876" y="1485936"/>
              <a:ext cx="725958" cy="61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减少过度绘制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三：刷新优化</a:t>
            </a:r>
          </a:p>
        </p:txBody>
      </p:sp>
      <p:sp>
        <p:nvSpPr>
          <p:cNvPr id="4" name="íṩľîďe"/>
          <p:cNvSpPr txBox="1"/>
          <p:nvPr/>
        </p:nvSpPr>
        <p:spPr>
          <a:xfrm>
            <a:off x="421649" y="947804"/>
            <a:ext cx="7727092" cy="29708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减少刷新</a:t>
            </a: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次数</a:t>
            </a:r>
            <a:r>
              <a:rPr lang="en-US" altLang="zh-CN" sz="1200" dirty="0" smtClean="0">
                <a:cs typeface="+mn-ea"/>
                <a:sym typeface="+mn-lt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1.</a:t>
            </a:r>
            <a:r>
              <a:rPr lang="zh-CN" altLang="en-US" sz="1200" dirty="0">
                <a:cs typeface="+mn-ea"/>
                <a:sym typeface="+mn-lt"/>
              </a:rPr>
              <a:t>不可见的页面尽量不刷新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2.</a:t>
            </a:r>
            <a:r>
              <a:rPr lang="zh-CN" altLang="en-US" sz="1200" dirty="0">
                <a:cs typeface="+mn-ea"/>
                <a:sym typeface="+mn-lt"/>
              </a:rPr>
              <a:t>尽最大可能降低</a:t>
            </a:r>
          </a:p>
          <a:p>
            <a:pPr>
              <a:lnSpc>
                <a:spcPct val="120000"/>
              </a:lnSpc>
            </a:pP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缩小刷新的范围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列表在刷新时候推荐使用</a:t>
            </a:r>
            <a:r>
              <a:rPr lang="en-US" altLang="zh-CN" sz="1200" dirty="0" err="1">
                <a:cs typeface="+mn-ea"/>
                <a:sym typeface="+mn-lt"/>
              </a:rPr>
              <a:t>notifyItemInserted</a:t>
            </a:r>
            <a:r>
              <a:rPr lang="zh-CN" altLang="en-US" sz="1200" dirty="0">
                <a:cs typeface="+mn-ea"/>
                <a:sym typeface="+mn-lt"/>
              </a:rPr>
              <a:t>，</a:t>
            </a:r>
            <a:r>
              <a:rPr lang="en-US" altLang="zh-CN" sz="1200" dirty="0" err="1">
                <a:cs typeface="+mn-ea"/>
                <a:sym typeface="+mn-lt"/>
              </a:rPr>
              <a:t>notifyItemRemoved</a:t>
            </a:r>
            <a:r>
              <a:rPr lang="zh-CN" altLang="en-US" sz="1200" dirty="0">
                <a:cs typeface="+mn-ea"/>
                <a:sym typeface="+mn-lt"/>
              </a:rPr>
              <a:t>，</a:t>
            </a:r>
            <a:r>
              <a:rPr lang="en-US" altLang="zh-CN" sz="1200" dirty="0" err="1">
                <a:cs typeface="+mn-ea"/>
                <a:sym typeface="+mn-lt"/>
              </a:rPr>
              <a:t>notifyItemCanged</a:t>
            </a:r>
            <a:r>
              <a:rPr lang="zh-CN" altLang="en-US" sz="1200" dirty="0">
                <a:cs typeface="+mn-ea"/>
                <a:sym typeface="+mn-lt"/>
              </a:rPr>
              <a:t>等</a:t>
            </a:r>
            <a:r>
              <a:rPr lang="zh-CN" altLang="en-US" sz="1200" dirty="0" smtClean="0">
                <a:cs typeface="+mn-ea"/>
                <a:sym typeface="+mn-lt"/>
              </a:rPr>
              <a:t>方法</a:t>
            </a: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ľîḓe"/>
          <p:cNvSpPr/>
          <p:nvPr/>
        </p:nvSpPr>
        <p:spPr>
          <a:xfrm>
            <a:off x="0" y="1964075"/>
            <a:ext cx="4842030" cy="140415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5" name="íSḷíde"/>
          <p:cNvSpPr/>
          <p:nvPr/>
        </p:nvSpPr>
        <p:spPr>
          <a:xfrm>
            <a:off x="3256744" y="1489962"/>
            <a:ext cx="2352383" cy="2352383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28" name="íṧlíḍè"/>
          <p:cNvSpPr txBox="1"/>
          <p:nvPr/>
        </p:nvSpPr>
        <p:spPr>
          <a:xfrm>
            <a:off x="3564925" y="2375025"/>
            <a:ext cx="1724669" cy="72104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ListView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和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RecyclerView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是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最常用的控件，在使用过程可以通过合理优化达到顺滑的效果</a:t>
            </a:r>
          </a:p>
        </p:txBody>
      </p:sp>
      <p:sp>
        <p:nvSpPr>
          <p:cNvPr id="7" name="îśḷíďè"/>
          <p:cNvSpPr/>
          <p:nvPr/>
        </p:nvSpPr>
        <p:spPr>
          <a:xfrm>
            <a:off x="2974773" y="1207991"/>
            <a:ext cx="2916324" cy="2916324"/>
          </a:xfrm>
          <a:prstGeom prst="arc">
            <a:avLst>
              <a:gd name="adj1" fmla="val 16200000"/>
              <a:gd name="adj2" fmla="val 540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grpSp>
        <p:nvGrpSpPr>
          <p:cNvPr id="8" name="íŝļiḑe"/>
          <p:cNvGrpSpPr/>
          <p:nvPr/>
        </p:nvGrpSpPr>
        <p:grpSpPr>
          <a:xfrm>
            <a:off x="6638896" y="1061739"/>
            <a:ext cx="1745966" cy="784502"/>
            <a:chOff x="1199456" y="1461506"/>
            <a:chExt cx="2327954" cy="1046002"/>
          </a:xfrm>
        </p:grpSpPr>
        <p:sp>
          <p:nvSpPr>
            <p:cNvPr id="26" name="ï$ļîḑè"/>
            <p:cNvSpPr txBox="1"/>
            <p:nvPr/>
          </p:nvSpPr>
          <p:spPr>
            <a:xfrm>
              <a:off x="1199456" y="1782500"/>
              <a:ext cx="2327954" cy="725008"/>
            </a:xfrm>
            <a:prstGeom prst="rect">
              <a:avLst/>
            </a:prstGeom>
            <a:noFill/>
          </p:spPr>
          <p:txBody>
            <a:bodyPr wrap="square" lIns="67500" tIns="35100" rIns="67500" bIns="35100" anchor="t">
              <a:noAutofit/>
            </a:bodyPr>
            <a:lstStyle/>
            <a:p>
              <a:pPr defTabSz="6851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cs typeface="+mn-ea"/>
                  <a:sym typeface="+mn-lt"/>
                </a:rPr>
                <a:t>持有布局中</a:t>
              </a:r>
              <a:r>
                <a:rPr lang="en-US" altLang="zh-CN" sz="900" dirty="0">
                  <a:cs typeface="+mn-ea"/>
                  <a:sym typeface="+mn-lt"/>
                </a:rPr>
                <a:t>view</a:t>
              </a:r>
              <a:r>
                <a:rPr lang="zh-CN" altLang="en-US" sz="900" dirty="0">
                  <a:cs typeface="+mn-ea"/>
                  <a:sym typeface="+mn-lt"/>
                </a:rPr>
                <a:t>的引用，省去了</a:t>
              </a:r>
              <a:r>
                <a:rPr lang="en-US" altLang="zh-CN" sz="900" dirty="0" err="1">
                  <a:cs typeface="+mn-ea"/>
                  <a:sym typeface="+mn-lt"/>
                </a:rPr>
                <a:t>findViewById</a:t>
              </a:r>
              <a:r>
                <a:rPr lang="zh-CN" altLang="en-US" sz="900" dirty="0">
                  <a:cs typeface="+mn-ea"/>
                  <a:sym typeface="+mn-lt"/>
                </a:rPr>
                <a:t>所消耗的资源</a:t>
              </a:r>
            </a:p>
          </p:txBody>
        </p:sp>
        <p:sp>
          <p:nvSpPr>
            <p:cNvPr id="27" name="îsḻïďê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67500" tIns="35100" rIns="67500" bIns="35100" anchor="b">
              <a:normAutofit fontScale="77500" lnSpcReduction="20000"/>
            </a:bodyPr>
            <a:lstStyle/>
            <a:p>
              <a:pPr defTabSz="6851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en-US" altLang="zh-CN" sz="1200" b="1" dirty="0" err="1">
                  <a:solidFill>
                    <a:schemeClr val="accent2"/>
                  </a:solidFill>
                  <a:cs typeface="+mn-ea"/>
                  <a:sym typeface="+mn-lt"/>
                </a:rPr>
                <a:t>ViewHolder</a:t>
              </a:r>
              <a:r>
                <a:rPr lang="zh-CN" altLang="en-US" sz="1200" b="1" dirty="0">
                  <a:solidFill>
                    <a:schemeClr val="accent2"/>
                  </a:solidFill>
                  <a:cs typeface="+mn-ea"/>
                  <a:sym typeface="+mn-lt"/>
                </a:rPr>
                <a:t>模式来提高效率</a:t>
              </a:r>
            </a:p>
          </p:txBody>
        </p:sp>
      </p:grpSp>
      <p:grpSp>
        <p:nvGrpSpPr>
          <p:cNvPr id="9" name="íšľiḑe"/>
          <p:cNvGrpSpPr/>
          <p:nvPr/>
        </p:nvGrpSpPr>
        <p:grpSpPr>
          <a:xfrm>
            <a:off x="6638896" y="2350000"/>
            <a:ext cx="1745966" cy="784502"/>
            <a:chOff x="1199456" y="1461506"/>
            <a:chExt cx="2327954" cy="1046002"/>
          </a:xfrm>
        </p:grpSpPr>
        <p:sp>
          <p:nvSpPr>
            <p:cNvPr id="24" name="ïśļîḋe"/>
            <p:cNvSpPr txBox="1"/>
            <p:nvPr/>
          </p:nvSpPr>
          <p:spPr>
            <a:xfrm>
              <a:off x="1199456" y="1782500"/>
              <a:ext cx="2327954" cy="725008"/>
            </a:xfrm>
            <a:prstGeom prst="rect">
              <a:avLst/>
            </a:prstGeom>
            <a:noFill/>
          </p:spPr>
          <p:txBody>
            <a:bodyPr wrap="square" lIns="67500" tIns="35100" rIns="67500" bIns="35100" anchor="t">
              <a:noAutofit/>
            </a:bodyPr>
            <a:lstStyle/>
            <a:p>
              <a:pPr defTabSz="6851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cs typeface="+mn-ea"/>
                  <a:sym typeface="+mn-lt"/>
                </a:rPr>
                <a:t>例如监听</a:t>
              </a:r>
              <a:r>
                <a:rPr lang="en-US" altLang="zh-CN" sz="900" dirty="0" err="1">
                  <a:cs typeface="+mn-ea"/>
                  <a:sym typeface="+mn-lt"/>
                </a:rPr>
                <a:t>onscrolllistener</a:t>
              </a:r>
              <a:r>
                <a:rPr lang="zh-CN" altLang="en-US" sz="900" dirty="0">
                  <a:cs typeface="+mn-ea"/>
                  <a:sym typeface="+mn-lt"/>
                </a:rPr>
                <a:t>，列表在滑动时候不处理图片加载操作</a:t>
              </a:r>
            </a:p>
          </p:txBody>
        </p:sp>
        <p:sp>
          <p:nvSpPr>
            <p:cNvPr id="25" name="ïSľíḋè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67500" tIns="35100" rIns="67500" bIns="35100" anchor="b">
              <a:normAutofit fontScale="77500" lnSpcReduction="20000"/>
            </a:bodyPr>
            <a:lstStyle/>
            <a:p>
              <a:pPr defTabSz="6851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accent1"/>
                  </a:solidFill>
                  <a:cs typeface="+mn-ea"/>
                  <a:sym typeface="+mn-lt"/>
                </a:rPr>
                <a:t>列表滑动时停止加载</a:t>
              </a:r>
            </a:p>
          </p:txBody>
        </p:sp>
      </p:grpSp>
      <p:grpSp>
        <p:nvGrpSpPr>
          <p:cNvPr id="10" name="ïśľïḍé"/>
          <p:cNvGrpSpPr/>
          <p:nvPr/>
        </p:nvGrpSpPr>
        <p:grpSpPr>
          <a:xfrm>
            <a:off x="6638896" y="3638261"/>
            <a:ext cx="1745966" cy="784502"/>
            <a:chOff x="1199456" y="1461506"/>
            <a:chExt cx="2327954" cy="1046002"/>
          </a:xfrm>
        </p:grpSpPr>
        <p:sp>
          <p:nvSpPr>
            <p:cNvPr id="22" name="íSḻiďè"/>
            <p:cNvSpPr txBox="1"/>
            <p:nvPr/>
          </p:nvSpPr>
          <p:spPr>
            <a:xfrm>
              <a:off x="1199456" y="1782500"/>
              <a:ext cx="2327954" cy="725008"/>
            </a:xfrm>
            <a:prstGeom prst="rect">
              <a:avLst/>
            </a:prstGeom>
            <a:noFill/>
          </p:spPr>
          <p:txBody>
            <a:bodyPr wrap="square" lIns="67500" tIns="35100" rIns="67500" bIns="35100" anchor="t">
              <a:noAutofit/>
            </a:bodyPr>
            <a:lstStyle/>
            <a:p>
              <a:pPr defTabSz="6851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cs typeface="+mn-ea"/>
                  <a:sym typeface="+mn-lt"/>
                </a:rPr>
                <a:t>不需要加载全部数据，加载当前页数据，当快要滑到下一页时候才开始加载</a:t>
              </a:r>
            </a:p>
          </p:txBody>
        </p:sp>
        <p:sp>
          <p:nvSpPr>
            <p:cNvPr id="23" name="îş1îḑê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67500" tIns="35100" rIns="67500" bIns="35100" anchor="b">
              <a:normAutofit fontScale="77500" lnSpcReduction="20000"/>
            </a:bodyPr>
            <a:lstStyle/>
            <a:p>
              <a:pPr defTabSz="6851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accent4"/>
                  </a:solidFill>
                  <a:cs typeface="+mn-ea"/>
                  <a:sym typeface="+mn-lt"/>
                </a:rPr>
                <a:t>分页加载</a:t>
              </a:r>
            </a:p>
          </p:txBody>
        </p:sp>
      </p:grpSp>
      <p:grpSp>
        <p:nvGrpSpPr>
          <p:cNvPr id="11" name="išḻïďè"/>
          <p:cNvGrpSpPr/>
          <p:nvPr/>
        </p:nvGrpSpPr>
        <p:grpSpPr>
          <a:xfrm>
            <a:off x="5004048" y="3760718"/>
            <a:ext cx="378540" cy="378540"/>
            <a:chOff x="5675954" y="2249137"/>
            <a:chExt cx="648072" cy="648072"/>
          </a:xfrm>
        </p:grpSpPr>
        <p:sp>
          <p:nvSpPr>
            <p:cNvPr id="20" name="îŝlïďè"/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  <p:sp>
          <p:nvSpPr>
            <p:cNvPr id="21" name="í$ḻîḑé"/>
            <p:cNvSpPr/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</p:grpSp>
      <p:grpSp>
        <p:nvGrpSpPr>
          <p:cNvPr id="12" name="išḷîḓè"/>
          <p:cNvGrpSpPr/>
          <p:nvPr/>
        </p:nvGrpSpPr>
        <p:grpSpPr>
          <a:xfrm>
            <a:off x="5712029" y="2476883"/>
            <a:ext cx="378540" cy="378540"/>
            <a:chOff x="4792557" y="2249137"/>
            <a:chExt cx="648072" cy="648072"/>
          </a:xfrm>
        </p:grpSpPr>
        <p:sp>
          <p:nvSpPr>
            <p:cNvPr id="18" name="îş1îḍê"/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  <p:sp>
          <p:nvSpPr>
            <p:cNvPr id="19" name="ïṡḻiḋè"/>
            <p:cNvSpPr/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</p:grpSp>
      <p:grpSp>
        <p:nvGrpSpPr>
          <p:cNvPr id="13" name="ïšľïḓé"/>
          <p:cNvGrpSpPr/>
          <p:nvPr/>
        </p:nvGrpSpPr>
        <p:grpSpPr>
          <a:xfrm>
            <a:off x="5004048" y="1240400"/>
            <a:ext cx="378540" cy="378540"/>
            <a:chOff x="3909160" y="2249137"/>
            <a:chExt cx="648072" cy="648072"/>
          </a:xfrm>
        </p:grpSpPr>
        <p:sp>
          <p:nvSpPr>
            <p:cNvPr id="16" name="íṡlíḍe"/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  <p:sp>
          <p:nvSpPr>
            <p:cNvPr id="17" name="ïśļîdé"/>
            <p:cNvSpPr/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15">
                <a:cs typeface="+mn-ea"/>
                <a:sym typeface="+mn-lt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6638897" y="1964075"/>
            <a:ext cx="196575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38897" y="3368231"/>
            <a:ext cx="196575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四：列表优化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五：耗时操作放在异步线程</a:t>
            </a:r>
          </a:p>
        </p:txBody>
      </p:sp>
      <p:sp>
        <p:nvSpPr>
          <p:cNvPr id="5" name="íṩľîďe"/>
          <p:cNvSpPr txBox="1"/>
          <p:nvPr/>
        </p:nvSpPr>
        <p:spPr>
          <a:xfrm>
            <a:off x="421649" y="1047234"/>
            <a:ext cx="7709202" cy="40962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常见的 </a:t>
            </a:r>
            <a:r>
              <a:rPr lang="en-US" altLang="zh-CN" sz="1600" b="1" dirty="0" smtClean="0">
                <a:solidFill>
                  <a:schemeClr val="accent4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耗时操作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   </a:t>
            </a:r>
            <a:r>
              <a:rPr lang="zh-CN" altLang="en-US" sz="1200" dirty="0" smtClean="0">
                <a:cs typeface="+mn-ea"/>
                <a:sym typeface="+mn-lt"/>
              </a:rPr>
              <a:t>主线程数据库操作，读取文件，解码</a:t>
            </a:r>
            <a:r>
              <a:rPr lang="en-US" altLang="zh-CN" sz="1200" dirty="0" smtClean="0">
                <a:cs typeface="+mn-ea"/>
                <a:sym typeface="+mn-lt"/>
              </a:rPr>
              <a:t>Bitmap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线程复杂计算异步处理</a:t>
            </a:r>
          </a:p>
          <a:p>
            <a:pPr lvl="0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cs typeface="+mn-ea"/>
                <a:sym typeface="+mn-lt"/>
              </a:rPr>
              <a:t>        Activity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Fragemnt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或者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Servuce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等的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onCreate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等初始化方法中，如果执行了太耗时的操作（例如读取各种数据），会影响页面的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加载速度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，让用户觉得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APP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太慢。这时候可以异步处理这些耗时任务，减小应用启动的时候的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负担</a:t>
            </a:r>
            <a:endParaRPr lang="en-US" altLang="zh-CN" sz="12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endParaRPr lang="en-US" altLang="zh-CN" sz="1600" b="1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推荐使用线程池</a:t>
            </a:r>
            <a:endParaRPr lang="en-US" altLang="zh-CN" sz="1600" b="1" dirty="0" smtClean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 </a:t>
            </a:r>
            <a:r>
              <a:rPr lang="zh-CN" altLang="en-US" sz="1200" dirty="0" smtClean="0">
                <a:cs typeface="+mn-ea"/>
                <a:sym typeface="+mn-lt"/>
              </a:rPr>
              <a:t>        线程</a:t>
            </a:r>
            <a:r>
              <a:rPr lang="zh-CN" altLang="en-US" sz="1200" dirty="0">
                <a:cs typeface="+mn-ea"/>
                <a:sym typeface="+mn-lt"/>
              </a:rPr>
              <a:t>的创建和销毁会带来比较大的性能开销。因此线程优化也很有必要</a:t>
            </a:r>
            <a:r>
              <a:rPr lang="zh-CN" altLang="en-US" sz="1200" dirty="0" smtClean="0">
                <a:cs typeface="+mn-ea"/>
                <a:sym typeface="+mn-lt"/>
              </a:rPr>
              <a:t>。避免随意</a:t>
            </a:r>
            <a:r>
              <a:rPr lang="en-US" altLang="zh-CN" sz="1200" dirty="0">
                <a:cs typeface="+mn-ea"/>
                <a:sym typeface="+mn-lt"/>
              </a:rPr>
              <a:t>new thread</a:t>
            </a:r>
            <a:r>
              <a:rPr lang="zh-CN" altLang="en-US" sz="1200" dirty="0">
                <a:cs typeface="+mn-ea"/>
                <a:sym typeface="+mn-lt"/>
              </a:rPr>
              <a:t>，线程缺乏管理的情况。使用</a:t>
            </a:r>
            <a:r>
              <a:rPr lang="en-US" altLang="zh-CN" sz="1200" dirty="0" err="1">
                <a:cs typeface="+mn-ea"/>
                <a:sym typeface="+mn-lt"/>
              </a:rPr>
              <a:t>AsyncTask</a:t>
            </a:r>
            <a:r>
              <a:rPr lang="zh-CN" altLang="en-US" sz="1200" dirty="0">
                <a:cs typeface="+mn-ea"/>
                <a:sym typeface="+mn-lt"/>
              </a:rPr>
              <a:t>或者线程池对线程进行管理，可以提升</a:t>
            </a:r>
            <a:r>
              <a:rPr lang="en-US" altLang="zh-CN" sz="1200" dirty="0">
                <a:cs typeface="+mn-ea"/>
                <a:sym typeface="+mn-lt"/>
              </a:rPr>
              <a:t>APP</a:t>
            </a:r>
            <a:r>
              <a:rPr lang="zh-CN" altLang="en-US" sz="1200" dirty="0">
                <a:cs typeface="+mn-ea"/>
                <a:sym typeface="+mn-lt"/>
              </a:rPr>
              <a:t>的性能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六：内存优化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íṩľîďe"/>
          <p:cNvSpPr txBox="1"/>
          <p:nvPr/>
        </p:nvSpPr>
        <p:spPr>
          <a:xfrm>
            <a:off x="421649" y="947804"/>
            <a:ext cx="7727092" cy="29708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请参照内存优化篇</a:t>
            </a:r>
            <a:endParaRPr lang="en-US" altLang="zh-CN" sz="1200" dirty="0" smtClean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sp>
        <p:nvSpPr>
          <p:cNvPr id="106" name="TextBox 11"/>
          <p:cNvSpPr txBox="1"/>
          <p:nvPr/>
        </p:nvSpPr>
        <p:spPr>
          <a:xfrm>
            <a:off x="3115322" y="2266454"/>
            <a:ext cx="2031326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第一部分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性能优化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2899296" y="2194446"/>
            <a:ext cx="0" cy="1924424"/>
          </a:xfrm>
          <a:prstGeom prst="line">
            <a:avLst/>
          </a:prstGeom>
          <a:noFill/>
          <a:ln w="12700" cap="flat" cmpd="sng" algn="ctr">
            <a:solidFill>
              <a:srgbClr val="080808"/>
            </a:solidFill>
            <a:prstDash val="dash"/>
          </a:ln>
          <a:effectLst/>
        </p:spPr>
      </p:cxnSp>
      <p:sp>
        <p:nvSpPr>
          <p:cNvPr id="108" name="TextBox 13"/>
          <p:cNvSpPr txBox="1"/>
          <p:nvPr/>
        </p:nvSpPr>
        <p:spPr>
          <a:xfrm>
            <a:off x="1581296" y="3788530"/>
            <a:ext cx="9028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387128" y="22664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8" name="TextBox 13"/>
          <p:cNvSpPr txBox="1"/>
          <p:nvPr/>
        </p:nvSpPr>
        <p:spPr>
          <a:xfrm>
            <a:off x="1607738" y="2480322"/>
            <a:ext cx="902846" cy="83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26AADB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26AADB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300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sp>
        <p:nvSpPr>
          <p:cNvPr id="106" name="TextBox 11"/>
          <p:cNvSpPr txBox="1"/>
          <p:nvPr/>
        </p:nvSpPr>
        <p:spPr>
          <a:xfrm>
            <a:off x="3115322" y="2266454"/>
            <a:ext cx="2031326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第二部分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26AADB"/>
                </a:solidFill>
                <a:cs typeface="+mn-ea"/>
                <a:sym typeface="+mn-lt"/>
              </a:rPr>
              <a:t>内存</a:t>
            </a: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优化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2899296" y="2194446"/>
            <a:ext cx="0" cy="1924424"/>
          </a:xfrm>
          <a:prstGeom prst="line">
            <a:avLst/>
          </a:prstGeom>
          <a:noFill/>
          <a:ln w="12700" cap="flat" cmpd="sng" algn="ctr">
            <a:solidFill>
              <a:srgbClr val="080808"/>
            </a:solidFill>
            <a:prstDash val="dash"/>
          </a:ln>
          <a:effectLst/>
        </p:spPr>
      </p:cxnSp>
      <p:sp>
        <p:nvSpPr>
          <p:cNvPr id="108" name="TextBox 13"/>
          <p:cNvSpPr txBox="1"/>
          <p:nvPr/>
        </p:nvSpPr>
        <p:spPr>
          <a:xfrm>
            <a:off x="1581296" y="3788530"/>
            <a:ext cx="9028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PART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387128" y="22664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8" name="TextBox 13"/>
          <p:cNvSpPr txBox="1"/>
          <p:nvPr/>
        </p:nvSpPr>
        <p:spPr>
          <a:xfrm>
            <a:off x="1607738" y="2480322"/>
            <a:ext cx="902846" cy="83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AADB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26AADB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80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09979" y="262670"/>
            <a:ext cx="1511586" cy="151158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346770" y="619720"/>
            <a:ext cx="1061394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40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sp>
        <p:nvSpPr>
          <p:cNvPr id="59" name="Rectangle 4"/>
          <p:cNvSpPr txBox="1">
            <a:spLocks noChangeArrowheads="1"/>
          </p:cNvSpPr>
          <p:nvPr/>
        </p:nvSpPr>
        <p:spPr bwMode="auto">
          <a:xfrm>
            <a:off x="1424929" y="1175931"/>
            <a:ext cx="881686" cy="24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MULU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f48f5301-91d9-4324-a64a-050410bbde6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9979" y="2511082"/>
            <a:ext cx="6027049" cy="2420382"/>
            <a:chOff x="2814796" y="2478576"/>
            <a:chExt cx="8391115" cy="3722735"/>
          </a:xfrm>
        </p:grpSpPr>
        <p:grpSp>
          <p:nvGrpSpPr>
            <p:cNvPr id="48" name="íṧ1iḋê"/>
            <p:cNvGrpSpPr/>
            <p:nvPr/>
          </p:nvGrpSpPr>
          <p:grpSpPr>
            <a:xfrm>
              <a:off x="2814796" y="2478576"/>
              <a:ext cx="1639137" cy="1562495"/>
              <a:chOff x="1468531" y="1871421"/>
              <a:chExt cx="2080967" cy="1983665"/>
            </a:xfrm>
          </p:grpSpPr>
          <p:sp>
            <p:nvSpPr>
              <p:cNvPr id="117" name="ïṥlïḓè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8" name="îślîḋê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9" name="ïşļîḋé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 fontScale="6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20" name="ïŝlíḋe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1" name="iṡḻ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2" name="iŝľîḑé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15" name="iṩľïḓe"/>
            <p:cNvSpPr txBox="1"/>
            <p:nvPr/>
          </p:nvSpPr>
          <p:spPr>
            <a:xfrm>
              <a:off x="4243144" y="2827127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 smtClean="0">
                  <a:cs typeface="+mn-ea"/>
                  <a:sym typeface="+mn-lt"/>
                </a:rPr>
                <a:t>内存分配与回收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grpSp>
          <p:nvGrpSpPr>
            <p:cNvPr id="51" name="íṡļïḓè"/>
            <p:cNvGrpSpPr/>
            <p:nvPr/>
          </p:nvGrpSpPr>
          <p:grpSpPr>
            <a:xfrm>
              <a:off x="2814796" y="4638816"/>
              <a:ext cx="1639137" cy="1562495"/>
              <a:chOff x="1468531" y="1871421"/>
              <a:chExt cx="2080967" cy="1983665"/>
            </a:xfrm>
          </p:grpSpPr>
          <p:sp>
            <p:nvSpPr>
              <p:cNvPr id="109" name="isḷíd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0" name="îṩliḓè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1" name="îṩlîḍè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12" name="îśliḑê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3" name="işḻïdè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4" name="íŝ1iďê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07" name="ïṧļíde"/>
            <p:cNvSpPr txBox="1"/>
            <p:nvPr/>
          </p:nvSpPr>
          <p:spPr>
            <a:xfrm>
              <a:off x="4167677" y="5046735"/>
              <a:ext cx="3031622" cy="526848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 smtClean="0">
                  <a:cs typeface="+mn-ea"/>
                  <a:sym typeface="+mn-lt"/>
                </a:rPr>
                <a:t>常见内存问题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  <p:grpSp>
          <p:nvGrpSpPr>
            <p:cNvPr id="53" name="îṧḻidé"/>
            <p:cNvGrpSpPr/>
            <p:nvPr/>
          </p:nvGrpSpPr>
          <p:grpSpPr>
            <a:xfrm>
              <a:off x="7032105" y="2478576"/>
              <a:ext cx="1639137" cy="1562495"/>
              <a:chOff x="1468531" y="1871421"/>
              <a:chExt cx="2080967" cy="1983665"/>
            </a:xfrm>
          </p:grpSpPr>
          <p:sp>
            <p:nvSpPr>
              <p:cNvPr id="101" name="ïṣľíď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2" name="îšļiḋe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3" name="iṥľïďê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4" name="íṩľíḓé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5" name="ïśl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6" name="işļîdè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99" name="ïşḻïḍe"/>
            <p:cNvSpPr txBox="1"/>
            <p:nvPr/>
          </p:nvSpPr>
          <p:spPr>
            <a:xfrm>
              <a:off x="8582133" y="2868326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 smtClean="0">
                  <a:cs typeface="+mn-ea"/>
                  <a:sym typeface="+mn-lt"/>
                </a:rPr>
                <a:t>内存分析工具与</a:t>
              </a:r>
              <a:r>
                <a:rPr lang="en-US" altLang="zh-CN" sz="1800" b="1" dirty="0" smtClean="0">
                  <a:cs typeface="+mn-ea"/>
                  <a:sym typeface="+mn-lt"/>
                </a:rPr>
                <a:t>log</a:t>
              </a:r>
              <a:endParaRPr lang="zh-CN" altLang="en-US" sz="1800" b="1" dirty="0">
                <a:cs typeface="+mn-ea"/>
                <a:sym typeface="+mn-lt"/>
              </a:endParaRPr>
            </a:p>
          </p:txBody>
        </p:sp>
      </p:grpSp>
      <p:sp>
        <p:nvSpPr>
          <p:cNvPr id="33" name="isḷíde"/>
          <p:cNvSpPr/>
          <p:nvPr/>
        </p:nvSpPr>
        <p:spPr bwMode="auto">
          <a:xfrm>
            <a:off x="4453489" y="4332238"/>
            <a:ext cx="450875" cy="408124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4" name="îṩliḓè"/>
          <p:cNvSpPr/>
          <p:nvPr/>
        </p:nvSpPr>
        <p:spPr bwMode="auto">
          <a:xfrm>
            <a:off x="4507694" y="3933368"/>
            <a:ext cx="546703" cy="49486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5" name="îṩlîḍè"/>
          <p:cNvSpPr/>
          <p:nvPr/>
        </p:nvSpPr>
        <p:spPr bwMode="auto">
          <a:xfrm>
            <a:off x="4718296" y="4080385"/>
            <a:ext cx="672202" cy="608466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</a:ln>
        </p:spPr>
        <p:txBody>
          <a:bodyPr rot="0" spcFirstLastPara="0" vert="horz" wrap="none" lIns="0" tIns="0" rIns="0" bIns="0" anchor="ctr" anchorCtr="1" forceAA="0" compatLnSpc="1">
            <a:normAutofit fontScale="77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000" dirty="0" smtClean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rPr>
              <a:t>04</a:t>
            </a:r>
            <a:endParaRPr lang="en-US" altLang="zh-CN" sz="3000" dirty="0">
              <a:solidFill>
                <a:schemeClr val="bg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îśliḑê"/>
          <p:cNvSpPr/>
          <p:nvPr/>
        </p:nvSpPr>
        <p:spPr bwMode="auto">
          <a:xfrm>
            <a:off x="4983103" y="4740362"/>
            <a:ext cx="225438" cy="204063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7" name="işḻïdè"/>
          <p:cNvSpPr/>
          <p:nvPr/>
        </p:nvSpPr>
        <p:spPr bwMode="auto">
          <a:xfrm>
            <a:off x="4293271" y="4259724"/>
            <a:ext cx="160218" cy="14502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8" name="íŝ1iďê"/>
          <p:cNvSpPr/>
          <p:nvPr/>
        </p:nvSpPr>
        <p:spPr bwMode="auto">
          <a:xfrm>
            <a:off x="5310389" y="3928550"/>
            <a:ext cx="160218" cy="14502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9" name="ïṧļíde"/>
          <p:cNvSpPr txBox="1"/>
          <p:nvPr/>
        </p:nvSpPr>
        <p:spPr>
          <a:xfrm>
            <a:off x="5264999" y="4193763"/>
            <a:ext cx="2177510" cy="342537"/>
          </a:xfrm>
          <a:prstGeom prst="rect">
            <a:avLst/>
          </a:prstGeom>
          <a:noFill/>
        </p:spPr>
        <p:txBody>
          <a:bodyPr wrap="none" lIns="270000" tIns="0" rIns="0" bIns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 smtClean="0">
                <a:cs typeface="+mn-ea"/>
                <a:sym typeface="+mn-lt"/>
              </a:rPr>
              <a:t>内存相关开发原则</a:t>
            </a:r>
            <a:endParaRPr lang="zh-CN" altLang="en-US" sz="1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2106899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内存分配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015" y="1206096"/>
            <a:ext cx="7363374" cy="3031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2106899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内存回收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349" y="1055142"/>
            <a:ext cx="6610776" cy="3433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2106899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内存回收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349" y="913876"/>
            <a:ext cx="7962900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2106899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内存回收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349" y="913876"/>
            <a:ext cx="6260293" cy="30328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349" y="4098885"/>
            <a:ext cx="8229600" cy="73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695326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内存分析工具</a:t>
            </a:r>
            <a:r>
              <a:rPr lang="en-US" altLang="zh-CN" sz="3600" b="1" dirty="0" smtClean="0">
                <a:solidFill>
                  <a:srgbClr val="26AADB"/>
                </a:solidFill>
                <a:cs typeface="+mn-ea"/>
                <a:sym typeface="+mn-lt"/>
              </a:rPr>
              <a:t>-Android Studio 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897" y="1059910"/>
            <a:ext cx="7199406" cy="3437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695326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内存分析工具</a:t>
            </a:r>
            <a:r>
              <a:rPr lang="en-US" altLang="zh-CN" sz="3600" b="1" dirty="0" smtClean="0">
                <a:solidFill>
                  <a:srgbClr val="26AADB"/>
                </a:solidFill>
                <a:cs typeface="+mn-ea"/>
                <a:sym typeface="+mn-lt"/>
              </a:rPr>
              <a:t>-MAT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850" y="971199"/>
            <a:ext cx="6360821" cy="3651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6953260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内存分析</a:t>
            </a:r>
            <a:r>
              <a:rPr lang="en-US" altLang="zh-CN" sz="3600" b="1" dirty="0" smtClean="0">
                <a:solidFill>
                  <a:srgbClr val="26AADB"/>
                </a:solidFill>
                <a:cs typeface="+mn-ea"/>
                <a:sym typeface="+mn-lt"/>
              </a:rPr>
              <a:t>log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606" y="1113705"/>
            <a:ext cx="8343900" cy="311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43181" y="2647917"/>
            <a:ext cx="1050303" cy="1050303"/>
            <a:chOff x="1979712" y="3723878"/>
            <a:chExt cx="1050303" cy="1050303"/>
          </a:xfrm>
        </p:grpSpPr>
        <p:grpSp>
          <p:nvGrpSpPr>
            <p:cNvPr id="6" name="组合 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7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08788" y="2650771"/>
            <a:ext cx="1050303" cy="1050303"/>
            <a:chOff x="1979712" y="3723878"/>
            <a:chExt cx="1050303" cy="105030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6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59332" y="2680706"/>
            <a:ext cx="1050303" cy="1050303"/>
            <a:chOff x="1979712" y="3723878"/>
            <a:chExt cx="1050303" cy="1050303"/>
          </a:xfrm>
        </p:grpSpPr>
        <p:grpSp>
          <p:nvGrpSpPr>
            <p:cNvPr id="26" name="组合 2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59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-140164" y="2176020"/>
            <a:ext cx="2494924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内存占用高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664686" y="2118662"/>
            <a:ext cx="1791382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内存泄漏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40"/>
          <p:cNvSpPr txBox="1">
            <a:spLocks noChangeArrowheads="1"/>
          </p:cNvSpPr>
          <p:nvPr/>
        </p:nvSpPr>
        <p:spPr bwMode="auto">
          <a:xfrm>
            <a:off x="6794961" y="1998040"/>
            <a:ext cx="1791382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内存抖动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7349" y="214069"/>
            <a:ext cx="4751742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常见内存问题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09979" y="262670"/>
            <a:ext cx="1511586" cy="151158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346770" y="619720"/>
            <a:ext cx="1061394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40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sp>
        <p:nvSpPr>
          <p:cNvPr id="59" name="Rectangle 4"/>
          <p:cNvSpPr txBox="1">
            <a:spLocks noChangeArrowheads="1"/>
          </p:cNvSpPr>
          <p:nvPr/>
        </p:nvSpPr>
        <p:spPr bwMode="auto">
          <a:xfrm>
            <a:off x="1424929" y="1175931"/>
            <a:ext cx="881686" cy="24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MULU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f48f5301-91d9-4324-a64a-050410bbde6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9979" y="2511082"/>
            <a:ext cx="6027049" cy="2420382"/>
            <a:chOff x="2814796" y="2478576"/>
            <a:chExt cx="8391115" cy="3722735"/>
          </a:xfrm>
        </p:grpSpPr>
        <p:grpSp>
          <p:nvGrpSpPr>
            <p:cNvPr id="48" name="íṧ1iḋê"/>
            <p:cNvGrpSpPr/>
            <p:nvPr/>
          </p:nvGrpSpPr>
          <p:grpSpPr>
            <a:xfrm>
              <a:off x="2814796" y="2478576"/>
              <a:ext cx="1639137" cy="1562495"/>
              <a:chOff x="1468531" y="1871421"/>
              <a:chExt cx="2080967" cy="1983665"/>
            </a:xfrm>
          </p:grpSpPr>
          <p:sp>
            <p:nvSpPr>
              <p:cNvPr id="117" name="ïṥlïḓè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8" name="îślîḋê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9" name="ïşļîḋé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 fontScale="6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20" name="ïŝlíḋe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1" name="iṡḻ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2" name="iŝľîḑé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15" name="iṩľïḓe"/>
            <p:cNvSpPr txBox="1"/>
            <p:nvPr/>
          </p:nvSpPr>
          <p:spPr>
            <a:xfrm>
              <a:off x="4243144" y="2827127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应用为何卡顿</a:t>
              </a:r>
            </a:p>
          </p:txBody>
        </p:sp>
        <p:grpSp>
          <p:nvGrpSpPr>
            <p:cNvPr id="51" name="íṡļïḓè"/>
            <p:cNvGrpSpPr/>
            <p:nvPr/>
          </p:nvGrpSpPr>
          <p:grpSpPr>
            <a:xfrm>
              <a:off x="2814796" y="4638816"/>
              <a:ext cx="1639137" cy="1562495"/>
              <a:chOff x="1468531" y="1871421"/>
              <a:chExt cx="2080967" cy="1983665"/>
            </a:xfrm>
          </p:grpSpPr>
          <p:sp>
            <p:nvSpPr>
              <p:cNvPr id="109" name="isḷíd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0" name="îṩliḓè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1" name="îṩlîḍè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12" name="îśliḑê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3" name="işḻïdè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4" name="íŝ1iďê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07" name="ïṧļíde"/>
            <p:cNvSpPr txBox="1"/>
            <p:nvPr/>
          </p:nvSpPr>
          <p:spPr>
            <a:xfrm>
              <a:off x="4167677" y="5046735"/>
              <a:ext cx="3031622" cy="526848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 smtClean="0">
                  <a:cs typeface="+mn-ea"/>
                  <a:sym typeface="+mn-lt"/>
                </a:rPr>
                <a:t>怎么让</a:t>
              </a:r>
              <a:r>
                <a:rPr lang="zh-CN" altLang="en-US" sz="1800" b="1" dirty="0">
                  <a:cs typeface="+mn-ea"/>
                  <a:sym typeface="+mn-lt"/>
                </a:rPr>
                <a:t>应用更流畅</a:t>
              </a:r>
            </a:p>
          </p:txBody>
        </p:sp>
        <p:grpSp>
          <p:nvGrpSpPr>
            <p:cNvPr id="53" name="îṧḻidé"/>
            <p:cNvGrpSpPr/>
            <p:nvPr/>
          </p:nvGrpSpPr>
          <p:grpSpPr>
            <a:xfrm>
              <a:off x="7032105" y="2478576"/>
              <a:ext cx="1639137" cy="1562495"/>
              <a:chOff x="1468531" y="1871421"/>
              <a:chExt cx="2080967" cy="1983665"/>
            </a:xfrm>
          </p:grpSpPr>
          <p:sp>
            <p:nvSpPr>
              <p:cNvPr id="101" name="ïṣľíď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2" name="îšļiḋe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3" name="iṥľïďê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4" name="íṩľíḓé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5" name="ïśl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6" name="işļîdè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99" name="ïşḻïḍe"/>
            <p:cNvSpPr txBox="1"/>
            <p:nvPr/>
          </p:nvSpPr>
          <p:spPr>
            <a:xfrm>
              <a:off x="8582133" y="2868326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卡顿的定位分析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3944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一：内存占用过高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341" y="1154049"/>
            <a:ext cx="7734300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二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：内存泄漏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951" y="1277133"/>
            <a:ext cx="73710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根本原因：一个对象被另一个生命周期更长的对象持有！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常见场景：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单例持有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等对象的引用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匿名内部类持有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等对象的引用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Runnble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等对象的引用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检测方法：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LeakCanary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三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：内存频繁抖动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1649" y="871632"/>
            <a:ext cx="75211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什么是内存抖动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：内存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抖动是指在短时间内有大量的对象被创建或者被回收的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危害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：如果内存抖动频繁，会导致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线程频繁执行，执行垃圾回收时会暂停线程执行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如何避免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：在频繁执行的代码块中，避免创建大量临时对象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932" y="2088975"/>
            <a:ext cx="6077576" cy="2799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开发原则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951" y="1277133"/>
            <a:ext cx="73710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释放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内存以响应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及时释放不必要的服务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检查还有多少内存可用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优化资源占用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谨慎使用体积较大的外部库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避免内存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抖动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使用优化过的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内存相关资料汇总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649" y="1757647"/>
            <a:ext cx="6696368" cy="131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sp>
        <p:nvSpPr>
          <p:cNvPr id="106" name="TextBox 11"/>
          <p:cNvSpPr txBox="1"/>
          <p:nvPr/>
        </p:nvSpPr>
        <p:spPr>
          <a:xfrm>
            <a:off x="3115322" y="2266454"/>
            <a:ext cx="2660472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第三部分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78AC1"/>
                </a:solidFill>
                <a:cs typeface="+mn-ea"/>
                <a:sym typeface="+mn-lt"/>
              </a:rPr>
              <a:t>冷启动</a:t>
            </a: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优化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2899296" y="2194446"/>
            <a:ext cx="0" cy="1924424"/>
          </a:xfrm>
          <a:prstGeom prst="line">
            <a:avLst/>
          </a:prstGeom>
          <a:noFill/>
          <a:ln w="12700" cap="flat" cmpd="sng" algn="ctr">
            <a:solidFill>
              <a:srgbClr val="080808"/>
            </a:solidFill>
            <a:prstDash val="dash"/>
          </a:ln>
          <a:effectLst/>
        </p:spPr>
      </p:cxnSp>
      <p:sp>
        <p:nvSpPr>
          <p:cNvPr id="108" name="TextBox 13"/>
          <p:cNvSpPr txBox="1"/>
          <p:nvPr/>
        </p:nvSpPr>
        <p:spPr>
          <a:xfrm>
            <a:off x="1581296" y="3788530"/>
            <a:ext cx="9028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PART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387128" y="22664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8" name="TextBox 13"/>
          <p:cNvSpPr txBox="1"/>
          <p:nvPr/>
        </p:nvSpPr>
        <p:spPr>
          <a:xfrm>
            <a:off x="1607738" y="2480322"/>
            <a:ext cx="902846" cy="83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AADB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26AADB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017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09979" y="262670"/>
            <a:ext cx="1511586" cy="151158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346770" y="619720"/>
            <a:ext cx="1061394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40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sp>
        <p:nvSpPr>
          <p:cNvPr id="59" name="Rectangle 4"/>
          <p:cNvSpPr txBox="1">
            <a:spLocks noChangeArrowheads="1"/>
          </p:cNvSpPr>
          <p:nvPr/>
        </p:nvSpPr>
        <p:spPr bwMode="auto">
          <a:xfrm>
            <a:off x="1424929" y="1175931"/>
            <a:ext cx="881686" cy="24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MULU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f48f5301-91d9-4324-a64a-050410bbde6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9979" y="2511082"/>
            <a:ext cx="6027049" cy="2420382"/>
            <a:chOff x="2814796" y="2478576"/>
            <a:chExt cx="8391115" cy="3722735"/>
          </a:xfrm>
        </p:grpSpPr>
        <p:grpSp>
          <p:nvGrpSpPr>
            <p:cNvPr id="48" name="íṧ1iḋê"/>
            <p:cNvGrpSpPr/>
            <p:nvPr/>
          </p:nvGrpSpPr>
          <p:grpSpPr>
            <a:xfrm>
              <a:off x="2814796" y="2478576"/>
              <a:ext cx="1639137" cy="1562495"/>
              <a:chOff x="1468531" y="1871421"/>
              <a:chExt cx="2080967" cy="1983665"/>
            </a:xfrm>
          </p:grpSpPr>
          <p:sp>
            <p:nvSpPr>
              <p:cNvPr id="117" name="ïṥlïḓè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8" name="îślîḋê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9" name="ïşļîḋé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 fontScale="6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20" name="ïŝlíḋe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1" name="iṡḻ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2" name="iŝľîḑé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15" name="iṩľïḓe"/>
            <p:cNvSpPr txBox="1"/>
            <p:nvPr/>
          </p:nvSpPr>
          <p:spPr>
            <a:xfrm>
              <a:off x="4148449" y="2850845"/>
              <a:ext cx="2623777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启</a:t>
              </a:r>
              <a:r>
                <a:rPr lang="zh-CN" altLang="en-US" sz="1800" b="1" dirty="0" smtClean="0">
                  <a:cs typeface="+mn-ea"/>
                  <a:sym typeface="+mn-lt"/>
                </a:rPr>
                <a:t>动</a:t>
              </a:r>
              <a:r>
                <a:rPr lang="zh-CN" altLang="en-US" sz="1800" b="1" dirty="0">
                  <a:cs typeface="+mn-ea"/>
                  <a:sym typeface="+mn-lt"/>
                </a:rPr>
                <a:t>流程</a:t>
              </a:r>
            </a:p>
          </p:txBody>
        </p:sp>
        <p:grpSp>
          <p:nvGrpSpPr>
            <p:cNvPr id="51" name="íṡļïḓè"/>
            <p:cNvGrpSpPr/>
            <p:nvPr/>
          </p:nvGrpSpPr>
          <p:grpSpPr>
            <a:xfrm>
              <a:off x="2814796" y="4638816"/>
              <a:ext cx="1639137" cy="1562495"/>
              <a:chOff x="1468531" y="1871421"/>
              <a:chExt cx="2080967" cy="1983665"/>
            </a:xfrm>
          </p:grpSpPr>
          <p:sp>
            <p:nvSpPr>
              <p:cNvPr id="109" name="isḷíd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0" name="îṩliḓè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1" name="îṩlîḍè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12" name="îśliḑê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3" name="işḻïdè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4" name="íŝ1iďê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07" name="ïṧļíde"/>
            <p:cNvSpPr txBox="1"/>
            <p:nvPr/>
          </p:nvSpPr>
          <p:spPr>
            <a:xfrm>
              <a:off x="4167677" y="5046735"/>
              <a:ext cx="3031622" cy="526848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冷启动分析工具</a:t>
              </a:r>
            </a:p>
          </p:txBody>
        </p:sp>
        <p:grpSp>
          <p:nvGrpSpPr>
            <p:cNvPr id="53" name="îṧḻidé"/>
            <p:cNvGrpSpPr/>
            <p:nvPr/>
          </p:nvGrpSpPr>
          <p:grpSpPr>
            <a:xfrm>
              <a:off x="7032105" y="2478576"/>
              <a:ext cx="1639137" cy="1562495"/>
              <a:chOff x="1468531" y="1871421"/>
              <a:chExt cx="2080967" cy="1983665"/>
            </a:xfrm>
          </p:grpSpPr>
          <p:sp>
            <p:nvSpPr>
              <p:cNvPr id="101" name="ïṣľíď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2" name="îšļiḋe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3" name="iṥľïďê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4" name="íṩľíḓé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5" name="ïśl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6" name="işļîdè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99" name="ïşḻïḍe"/>
            <p:cNvSpPr txBox="1"/>
            <p:nvPr/>
          </p:nvSpPr>
          <p:spPr>
            <a:xfrm>
              <a:off x="8582133" y="2868326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冷启动测量方法</a:t>
              </a:r>
            </a:p>
          </p:txBody>
        </p:sp>
      </p:grpSp>
      <p:sp>
        <p:nvSpPr>
          <p:cNvPr id="33" name="isḷíde"/>
          <p:cNvSpPr/>
          <p:nvPr/>
        </p:nvSpPr>
        <p:spPr bwMode="auto">
          <a:xfrm>
            <a:off x="4453489" y="4332238"/>
            <a:ext cx="450875" cy="408124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4" name="îṩliḓè"/>
          <p:cNvSpPr/>
          <p:nvPr/>
        </p:nvSpPr>
        <p:spPr bwMode="auto">
          <a:xfrm>
            <a:off x="4507694" y="3933368"/>
            <a:ext cx="546703" cy="49486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5" name="îṩlîḍè"/>
          <p:cNvSpPr/>
          <p:nvPr/>
        </p:nvSpPr>
        <p:spPr bwMode="auto">
          <a:xfrm>
            <a:off x="4718296" y="4080385"/>
            <a:ext cx="672202" cy="608466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</a:ln>
        </p:spPr>
        <p:txBody>
          <a:bodyPr rot="0" spcFirstLastPara="0" vert="horz" wrap="none" lIns="0" tIns="0" rIns="0" bIns="0" anchor="ctr" anchorCtr="1" forceAA="0" compatLnSpc="1">
            <a:normAutofit fontScale="77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000" dirty="0" smtClean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rPr>
              <a:t>04</a:t>
            </a:r>
            <a:endParaRPr lang="en-US" altLang="zh-CN" sz="3000" dirty="0">
              <a:solidFill>
                <a:schemeClr val="bg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îśliḑê"/>
          <p:cNvSpPr/>
          <p:nvPr/>
        </p:nvSpPr>
        <p:spPr bwMode="auto">
          <a:xfrm>
            <a:off x="4983103" y="4740362"/>
            <a:ext cx="225438" cy="204063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7" name="işḻïdè"/>
          <p:cNvSpPr/>
          <p:nvPr/>
        </p:nvSpPr>
        <p:spPr bwMode="auto">
          <a:xfrm>
            <a:off x="4293271" y="4259724"/>
            <a:ext cx="160218" cy="14502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8" name="íŝ1iďê"/>
          <p:cNvSpPr/>
          <p:nvPr/>
        </p:nvSpPr>
        <p:spPr bwMode="auto">
          <a:xfrm>
            <a:off x="5310389" y="3928550"/>
            <a:ext cx="160218" cy="14502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015">
              <a:cs typeface="+mn-ea"/>
              <a:sym typeface="+mn-lt"/>
            </a:endParaRPr>
          </a:p>
        </p:txBody>
      </p:sp>
      <p:sp>
        <p:nvSpPr>
          <p:cNvPr id="39" name="ïṧļíde"/>
          <p:cNvSpPr txBox="1"/>
          <p:nvPr/>
        </p:nvSpPr>
        <p:spPr>
          <a:xfrm>
            <a:off x="5264999" y="4193763"/>
            <a:ext cx="2177510" cy="342537"/>
          </a:xfrm>
          <a:prstGeom prst="rect">
            <a:avLst/>
          </a:prstGeom>
          <a:noFill/>
        </p:spPr>
        <p:txBody>
          <a:bodyPr wrap="none" lIns="270000" tIns="0" rIns="0" bIns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cs typeface="+mn-ea"/>
                <a:sym typeface="+mn-lt"/>
              </a:rPr>
              <a:t>冷启动优化方向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bldLvl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Android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应用启动流程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54355" y="783590"/>
          <a:ext cx="7430135" cy="4033520"/>
        </p:xfrm>
        <a:graphic>
          <a:graphicData uri="http://schemas.openxmlformats.org/presentationml/2006/ole">
            <p:oleObj spid="_x0000_s1046" r:id="rId4" imgW="8477312" imgH="5286330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冷启动测量方法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56218" y="98485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374857" y="123188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87936" y="1789397"/>
            <a:ext cx="1050303" cy="1050303"/>
            <a:chOff x="1979712" y="3723878"/>
            <a:chExt cx="1050303" cy="1050303"/>
          </a:xfrm>
        </p:grpSpPr>
        <p:grpSp>
          <p:nvGrpSpPr>
            <p:cNvPr id="2" name="组合 1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7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53543" y="1792251"/>
            <a:ext cx="1050303" cy="1050303"/>
            <a:chOff x="1979712" y="3723878"/>
            <a:chExt cx="1050303" cy="105030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6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4087" y="1822186"/>
            <a:ext cx="1050303" cy="1050303"/>
            <a:chOff x="1979712" y="3723878"/>
            <a:chExt cx="1050303" cy="1050303"/>
          </a:xfrm>
        </p:grpSpPr>
        <p:grpSp>
          <p:nvGrpSpPr>
            <p:cNvPr id="26" name="组合 2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59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609441" y="1260142"/>
            <a:ext cx="17913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高速摄像机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77200" y="1290656"/>
            <a:ext cx="2092960" cy="42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739717" y="1240973"/>
            <a:ext cx="1791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添加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Log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965" y="2945765"/>
            <a:ext cx="95611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>
                <a:ea typeface="宋体" panose="02010600030101010101" pitchFamily="2" charset="-122"/>
              </a:rPr>
              <a:t>录屏：测量出的冷启动时间比实际时间多出几百毫秒； 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结束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log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2.</a:t>
            </a:r>
            <a:r>
              <a:rPr lang="zh-CN" altLang="en-US" dirty="0">
                <a:ea typeface="宋体" panose="02010600030101010101" pitchFamily="2" charset="-122"/>
              </a:rPr>
              <a:t>高速摄像机比较精确；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3.</a:t>
            </a:r>
            <a:r>
              <a:rPr lang="zh-CN" altLang="en-US" dirty="0">
                <a:ea typeface="宋体" panose="02010600030101010101" pitchFamily="2" charset="-122"/>
              </a:rPr>
              <a:t>添加</a:t>
            </a:r>
            <a:r>
              <a:rPr lang="en-US" altLang="zh-CN" dirty="0">
                <a:ea typeface="宋体" panose="02010600030101010101" pitchFamily="2" charset="-122"/>
              </a:rPr>
              <a:t>log</a:t>
            </a:r>
            <a:r>
              <a:rPr lang="zh-CN" altLang="en-US" dirty="0">
                <a:ea typeface="宋体" panose="02010600030101010101" pitchFamily="2" charset="-122"/>
              </a:rPr>
              <a:t>方式：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开始</a:t>
            </a:r>
            <a:r>
              <a:rPr lang="en-US" altLang="zh-CN" dirty="0">
                <a:ea typeface="宋体" panose="02010600030101010101" pitchFamily="2" charset="-122"/>
              </a:rPr>
              <a:t>log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2" name="图片 11" descr="捕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270" y="3824605"/>
            <a:ext cx="3629660" cy="695325"/>
          </a:xfrm>
          <a:prstGeom prst="rect">
            <a:avLst/>
          </a:prstGeom>
        </p:spPr>
      </p:pic>
      <p:pic>
        <p:nvPicPr>
          <p:cNvPr id="13" name="图片 12" descr="捕获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7105" y="3191510"/>
            <a:ext cx="4283127" cy="1581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2" grpId="0"/>
      <p:bldP spid="3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冷启动分析工具</a:t>
            </a:r>
          </a:p>
        </p:txBody>
      </p:sp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00" y="1371600"/>
            <a:ext cx="8497570" cy="17907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7225" y="851535"/>
            <a:ext cx="1717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Systrace</a:t>
            </a:r>
            <a:r>
              <a:rPr lang="zh-CN" altLang="en-US"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1150" y="3352800"/>
            <a:ext cx="7253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TraceView:</a:t>
            </a:r>
          </a:p>
          <a:p>
            <a:r>
              <a:rPr lang="zh-CN" altLang="zh-CN">
                <a:ea typeface="宋体" panose="02010600030101010101" pitchFamily="2" charset="-122"/>
              </a:rPr>
              <a:t>通过代码方式抓取</a:t>
            </a:r>
            <a:r>
              <a:rPr lang="en-US" altLang="zh-CN">
                <a:ea typeface="宋体" panose="02010600030101010101" pitchFamily="2" charset="-122"/>
              </a:rPr>
              <a:t>traceView </a:t>
            </a:r>
          </a:p>
          <a:p>
            <a:r>
              <a:rPr lang="en-US" altLang="zh-CN">
                <a:ea typeface="宋体" panose="02010600030101010101" pitchFamily="2" charset="-122"/>
              </a:rPr>
              <a:t>Debug.startMethodTracing();</a:t>
            </a:r>
          </a:p>
          <a:p>
            <a:r>
              <a:rPr lang="en-US" altLang="zh-CN">
                <a:ea typeface="宋体" panose="02010600030101010101" pitchFamily="2" charset="-122"/>
              </a:rPr>
              <a:t>Debug.stopMethodTracing();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2106899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26AADB"/>
                </a:solidFill>
                <a:cs typeface="+mn-ea"/>
                <a:sym typeface="+mn-lt"/>
              </a:rPr>
              <a:t>卡顿原理</a:t>
            </a:r>
          </a:p>
        </p:txBody>
      </p:sp>
      <p:sp>
        <p:nvSpPr>
          <p:cNvPr id="36" name="íṩľîďe"/>
          <p:cNvSpPr txBox="1"/>
          <p:nvPr/>
        </p:nvSpPr>
        <p:spPr>
          <a:xfrm>
            <a:off x="614050" y="1114634"/>
            <a:ext cx="4435621" cy="3597529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垂直同步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  Android </a:t>
            </a:r>
            <a:r>
              <a:rPr lang="zh-CN" altLang="en-US" sz="1200" dirty="0">
                <a:cs typeface="+mn-ea"/>
                <a:sym typeface="+mn-lt"/>
              </a:rPr>
              <a:t>系统每 </a:t>
            </a:r>
            <a:r>
              <a:rPr lang="en-US" altLang="zh-CN" sz="1200" dirty="0">
                <a:cs typeface="+mn-ea"/>
                <a:sym typeface="+mn-lt"/>
              </a:rPr>
              <a:t>16ms</a:t>
            </a:r>
            <a:r>
              <a:rPr lang="zh-CN" altLang="en-US" sz="1200" dirty="0">
                <a:cs typeface="+mn-ea"/>
                <a:sym typeface="+mn-lt"/>
              </a:rPr>
              <a:t>就会发出一次 </a:t>
            </a:r>
            <a:r>
              <a:rPr lang="en-US" altLang="zh-CN" sz="1200" dirty="0">
                <a:cs typeface="+mn-ea"/>
                <a:sym typeface="+mn-lt"/>
              </a:rPr>
              <a:t>VSYNC</a:t>
            </a:r>
            <a:r>
              <a:rPr lang="zh-CN" altLang="en-US" sz="1200" dirty="0">
                <a:cs typeface="+mn-ea"/>
                <a:sym typeface="+mn-lt"/>
              </a:rPr>
              <a:t>信号触发 </a:t>
            </a:r>
            <a:r>
              <a:rPr lang="en-US" altLang="zh-CN" sz="1200" dirty="0">
                <a:cs typeface="+mn-ea"/>
                <a:sym typeface="+mn-lt"/>
              </a:rPr>
              <a:t>UI </a:t>
            </a:r>
            <a:r>
              <a:rPr lang="zh-CN" altLang="en-US" sz="1200" dirty="0">
                <a:cs typeface="+mn-ea"/>
                <a:sym typeface="+mn-lt"/>
              </a:rPr>
              <a:t>渲染更新。大约屏幕一秒刷新</a:t>
            </a:r>
            <a:r>
              <a:rPr lang="en-US" altLang="zh-CN" sz="1200" dirty="0">
                <a:cs typeface="+mn-ea"/>
                <a:sym typeface="+mn-lt"/>
              </a:rPr>
              <a:t>60</a:t>
            </a:r>
            <a:r>
              <a:rPr lang="zh-CN" altLang="en-US" sz="1200" dirty="0">
                <a:cs typeface="+mn-ea"/>
                <a:sym typeface="+mn-lt"/>
              </a:rPr>
              <a:t>次，也就是说要求 </a:t>
            </a:r>
            <a:r>
              <a:rPr lang="en-US" altLang="zh-CN" sz="1200" dirty="0">
                <a:cs typeface="+mn-ea"/>
                <a:sym typeface="+mn-lt"/>
              </a:rPr>
              <a:t>CPU </a:t>
            </a:r>
            <a:r>
              <a:rPr lang="zh-CN" altLang="en-US" sz="1200" dirty="0">
                <a:cs typeface="+mn-ea"/>
                <a:sym typeface="+mn-lt"/>
              </a:rPr>
              <a:t>和 </a:t>
            </a:r>
            <a:r>
              <a:rPr lang="en-US" altLang="zh-CN" sz="1200" dirty="0">
                <a:cs typeface="+mn-ea"/>
                <a:sym typeface="+mn-lt"/>
              </a:rPr>
              <a:t>GPU </a:t>
            </a:r>
            <a:r>
              <a:rPr lang="zh-CN" altLang="en-US" sz="1200" dirty="0">
                <a:cs typeface="+mn-ea"/>
                <a:sym typeface="+mn-lt"/>
              </a:rPr>
              <a:t>每秒要有处理 </a:t>
            </a:r>
            <a:r>
              <a:rPr lang="en-US" altLang="zh-CN" sz="1200" dirty="0">
                <a:cs typeface="+mn-ea"/>
                <a:sym typeface="+mn-lt"/>
              </a:rPr>
              <a:t>60 </a:t>
            </a:r>
            <a:r>
              <a:rPr lang="zh-CN" altLang="en-US" sz="1200" dirty="0">
                <a:cs typeface="+mn-ea"/>
                <a:sym typeface="+mn-lt"/>
              </a:rPr>
              <a:t>帧的能力，一帧花费的时间在 </a:t>
            </a:r>
            <a:r>
              <a:rPr lang="en-US" altLang="zh-CN" sz="1200" dirty="0">
                <a:cs typeface="+mn-ea"/>
                <a:sym typeface="+mn-lt"/>
              </a:rPr>
              <a:t>16ms </a:t>
            </a:r>
            <a:r>
              <a:rPr lang="zh-CN" altLang="en-US" sz="1200" dirty="0">
                <a:cs typeface="+mn-ea"/>
                <a:sym typeface="+mn-lt"/>
              </a:rPr>
              <a:t>内</a:t>
            </a:r>
            <a:r>
              <a:rPr lang="zh-CN" altLang="en-US" sz="1200" dirty="0" smtClean="0">
                <a:cs typeface="+mn-ea"/>
                <a:sym typeface="+mn-lt"/>
              </a:rPr>
              <a:t>。</a:t>
            </a: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4"/>
                </a:solidFill>
                <a:cs typeface="+mn-ea"/>
                <a:sym typeface="+mn-lt"/>
              </a:rPr>
              <a:t>掉帧分析</a:t>
            </a:r>
            <a:endParaRPr lang="en-US" altLang="zh-CN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       在 </a:t>
            </a:r>
            <a:r>
              <a:rPr lang="en-US" altLang="zh-CN" sz="1200" dirty="0">
                <a:cs typeface="+mn-ea"/>
                <a:sym typeface="+mn-lt"/>
              </a:rPr>
              <a:t>VSYNC </a:t>
            </a:r>
            <a:r>
              <a:rPr lang="zh-CN" altLang="en-US" sz="1200" dirty="0">
                <a:cs typeface="+mn-ea"/>
                <a:sym typeface="+mn-lt"/>
              </a:rPr>
              <a:t>开始发出信号时，</a:t>
            </a:r>
            <a:r>
              <a:rPr lang="en-US" altLang="zh-CN" sz="1200" dirty="0">
                <a:cs typeface="+mn-ea"/>
                <a:sym typeface="+mn-lt"/>
              </a:rPr>
              <a:t>CPU</a:t>
            </a:r>
            <a:r>
              <a:rPr lang="zh-CN" altLang="en-US" sz="1200" dirty="0">
                <a:cs typeface="+mn-ea"/>
                <a:sym typeface="+mn-lt"/>
              </a:rPr>
              <a:t>和</a:t>
            </a:r>
            <a:r>
              <a:rPr lang="en-US" altLang="zh-CN" sz="1200" dirty="0">
                <a:cs typeface="+mn-ea"/>
                <a:sym typeface="+mn-lt"/>
              </a:rPr>
              <a:t>GPU</a:t>
            </a:r>
            <a:r>
              <a:rPr lang="zh-CN" altLang="en-US" sz="1200" dirty="0">
                <a:cs typeface="+mn-ea"/>
                <a:sym typeface="+mn-lt"/>
              </a:rPr>
              <a:t>已经就开始准备下一帧的数据了，赶在下个 </a:t>
            </a:r>
            <a:r>
              <a:rPr lang="en-US" altLang="zh-CN" sz="1200" dirty="0">
                <a:cs typeface="+mn-ea"/>
                <a:sym typeface="+mn-lt"/>
              </a:rPr>
              <a:t>VSYNC </a:t>
            </a:r>
            <a:r>
              <a:rPr lang="zh-CN" altLang="en-US" sz="1200" dirty="0">
                <a:cs typeface="+mn-ea"/>
                <a:sym typeface="+mn-lt"/>
              </a:rPr>
              <a:t>信号到来时，</a:t>
            </a:r>
            <a:r>
              <a:rPr lang="en-US" altLang="zh-CN" sz="1200" dirty="0">
                <a:cs typeface="+mn-ea"/>
                <a:sym typeface="+mn-lt"/>
              </a:rPr>
              <a:t>GPU </a:t>
            </a:r>
            <a:r>
              <a:rPr lang="zh-CN" altLang="en-US" sz="1200" dirty="0">
                <a:cs typeface="+mn-ea"/>
                <a:sym typeface="+mn-lt"/>
              </a:rPr>
              <a:t>渲染完成，及时传送数据给屏幕，</a:t>
            </a:r>
            <a:r>
              <a:rPr lang="en-US" altLang="zh-CN" sz="1200" dirty="0">
                <a:cs typeface="+mn-ea"/>
                <a:sym typeface="+mn-lt"/>
              </a:rPr>
              <a:t>Display </a:t>
            </a:r>
            <a:r>
              <a:rPr lang="zh-CN" altLang="en-US" sz="1200" dirty="0">
                <a:cs typeface="+mn-ea"/>
                <a:sym typeface="+mn-lt"/>
              </a:rPr>
              <a:t>绘制显示完成</a:t>
            </a:r>
            <a:r>
              <a:rPr lang="zh-CN" altLang="en-US" sz="1200" dirty="0" smtClean="0">
                <a:cs typeface="+mn-ea"/>
                <a:sym typeface="+mn-lt"/>
              </a:rPr>
              <a:t>。如果</a:t>
            </a:r>
            <a:r>
              <a:rPr lang="zh-CN" altLang="en-US" sz="1200" dirty="0">
                <a:cs typeface="+mn-ea"/>
                <a:sym typeface="+mn-lt"/>
              </a:rPr>
              <a:t>下个 </a:t>
            </a:r>
            <a:r>
              <a:rPr lang="en-US" altLang="zh-CN" sz="1200" dirty="0">
                <a:cs typeface="+mn-ea"/>
                <a:sym typeface="+mn-lt"/>
              </a:rPr>
              <a:t>VSYNC </a:t>
            </a:r>
            <a:r>
              <a:rPr lang="zh-CN" altLang="en-US" sz="1200" dirty="0">
                <a:cs typeface="+mn-ea"/>
                <a:sym typeface="+mn-lt"/>
              </a:rPr>
              <a:t>信号</a:t>
            </a:r>
            <a:r>
              <a:rPr lang="zh-CN" altLang="en-US" sz="1200" dirty="0" smtClean="0">
                <a:cs typeface="+mn-ea"/>
                <a:sym typeface="+mn-lt"/>
              </a:rPr>
              <a:t>到来时，下一帧的数据未准备完成，就不会显示下一帧数据，还是停留在之前的那一帧，就会出现卡顿。</a:t>
            </a:r>
            <a:endParaRPr lang="en-US" altLang="zh-CN" sz="1200" dirty="0" smtClean="0">
              <a:cs typeface="+mn-ea"/>
              <a:sym typeface="+mn-lt"/>
            </a:endParaRPr>
          </a:p>
        </p:txBody>
      </p:sp>
      <p:pic>
        <p:nvPicPr>
          <p:cNvPr id="41" name="Picture 6" descr="https://upload-images.jianshu.io/upload_images/1319879-3d4fc1008f41584a.png?imageMogr2/auto-orient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6761" y="2061729"/>
            <a:ext cx="3903867" cy="10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upload-images.jianshu.io/upload_images/1319879-9d0cacdee6305ec9.png?imageMogr2/auto-orient/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6761" y="3177039"/>
            <a:ext cx="3967239" cy="13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</a:p>
        </p:txBody>
      </p:sp>
      <p:grpSp>
        <p:nvGrpSpPr>
          <p:cNvPr id="5" name="994f98f9-34cb-45c0-ad40-7ccb14b888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1921" y="1686973"/>
            <a:ext cx="7747657" cy="2201089"/>
            <a:chOff x="1037938" y="2554414"/>
            <a:chExt cx="9238983" cy="2624770"/>
          </a:xfrm>
        </p:grpSpPr>
        <p:sp>
          <p:nvSpPr>
            <p:cNvPr id="6" name="íSḻïḓè"/>
            <p:cNvSpPr/>
            <p:nvPr/>
          </p:nvSpPr>
          <p:spPr bwMode="auto">
            <a:xfrm rot="2640000">
              <a:off x="3832918" y="3568245"/>
              <a:ext cx="457627" cy="58049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7" name="ïsḷïďé"/>
            <p:cNvSpPr/>
            <p:nvPr/>
          </p:nvSpPr>
          <p:spPr bwMode="auto">
            <a:xfrm>
              <a:off x="3118349" y="3870852"/>
              <a:ext cx="919874" cy="91987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8" name="íṧḷîḑe"/>
            <p:cNvSpPr/>
            <p:nvPr/>
          </p:nvSpPr>
          <p:spPr bwMode="auto">
            <a:xfrm rot="8040000">
              <a:off x="4797913" y="3560123"/>
              <a:ext cx="457627" cy="604562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9" name="iṡḻíďe"/>
            <p:cNvSpPr/>
            <p:nvPr/>
          </p:nvSpPr>
          <p:spPr bwMode="auto">
            <a:xfrm rot="5400000">
              <a:off x="4083103" y="2910662"/>
              <a:ext cx="919873" cy="919874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0" name="iṣḻîḓê"/>
            <p:cNvSpPr/>
            <p:nvPr/>
          </p:nvSpPr>
          <p:spPr bwMode="auto">
            <a:xfrm rot="2640000">
              <a:off x="5781582" y="3566561"/>
              <a:ext cx="457627" cy="592516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1" name="íślídé"/>
            <p:cNvSpPr/>
            <p:nvPr/>
          </p:nvSpPr>
          <p:spPr bwMode="auto">
            <a:xfrm>
              <a:off x="5063884" y="3870854"/>
              <a:ext cx="919874" cy="91987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2" name="ïśḻîḓé"/>
            <p:cNvSpPr/>
            <p:nvPr/>
          </p:nvSpPr>
          <p:spPr bwMode="auto">
            <a:xfrm rot="8040000">
              <a:off x="6749250" y="3560762"/>
              <a:ext cx="457627" cy="600390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3" name="íṩḻîḑe"/>
            <p:cNvSpPr/>
            <p:nvPr/>
          </p:nvSpPr>
          <p:spPr bwMode="auto">
            <a:xfrm rot="5400000">
              <a:off x="6033204" y="2910663"/>
              <a:ext cx="919873" cy="919874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5" name="ïs1ïḓe"/>
            <p:cNvSpPr/>
            <p:nvPr/>
          </p:nvSpPr>
          <p:spPr bwMode="auto">
            <a:xfrm>
              <a:off x="7013871" y="3870854"/>
              <a:ext cx="919874" cy="91987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7" name="íšḷiḓè"/>
            <p:cNvSpPr/>
            <p:nvPr/>
          </p:nvSpPr>
          <p:spPr bwMode="auto">
            <a:xfrm>
              <a:off x="5239800" y="3992124"/>
              <a:ext cx="618732" cy="61873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9" name="iṣ1îḋe"/>
            <p:cNvSpPr/>
            <p:nvPr/>
          </p:nvSpPr>
          <p:spPr bwMode="auto">
            <a:xfrm>
              <a:off x="7163259" y="4006699"/>
              <a:ext cx="618732" cy="618732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" name="iS1ïḑê"/>
            <p:cNvSpPr/>
            <p:nvPr/>
          </p:nvSpPr>
          <p:spPr bwMode="auto">
            <a:xfrm>
              <a:off x="6174137" y="3050057"/>
              <a:ext cx="618732" cy="618732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" name="îsļïdé"/>
            <p:cNvSpPr/>
            <p:nvPr/>
          </p:nvSpPr>
          <p:spPr bwMode="auto">
            <a:xfrm>
              <a:off x="4244499" y="3070237"/>
              <a:ext cx="618732" cy="61873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2" name="íṩḻídê"/>
            <p:cNvSpPr/>
            <p:nvPr/>
          </p:nvSpPr>
          <p:spPr bwMode="auto">
            <a:xfrm>
              <a:off x="3271846" y="4006699"/>
              <a:ext cx="618732" cy="618732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4" name="ïşḻiḑé"/>
            <p:cNvSpPr txBox="1"/>
            <p:nvPr/>
          </p:nvSpPr>
          <p:spPr bwMode="auto">
            <a:xfrm>
              <a:off x="1037938" y="4175809"/>
              <a:ext cx="2193788" cy="309958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 fontScale="92500" lnSpcReduction="200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  <a:effectLst/>
                  <a:cs typeface="+mn-ea"/>
                  <a:sym typeface="+mn-lt"/>
                </a:rPr>
                <a:t>Application</a:t>
              </a:r>
              <a:r>
                <a:rPr lang="zh-CN" altLang="en-US" sz="1600" b="1" dirty="0">
                  <a:solidFill>
                    <a:schemeClr val="accent1"/>
                  </a:solidFill>
                  <a:effectLst/>
                  <a:cs typeface="+mn-ea"/>
                  <a:sym typeface="+mn-lt"/>
                </a:rPr>
                <a:t>优化</a:t>
              </a:r>
            </a:p>
          </p:txBody>
        </p:sp>
        <p:sp>
          <p:nvSpPr>
            <p:cNvPr id="25" name="î$ľidé"/>
            <p:cNvSpPr txBox="1"/>
            <p:nvPr/>
          </p:nvSpPr>
          <p:spPr bwMode="auto">
            <a:xfrm>
              <a:off x="5386609" y="2554414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  <a:effectLst/>
                  <a:cs typeface="+mn-ea"/>
                  <a:sym typeface="+mn-lt"/>
                </a:rPr>
                <a:t>减少启动时的</a:t>
              </a:r>
              <a:r>
                <a:rPr lang="en-US" altLang="zh-CN" sz="1600" b="1" dirty="0">
                  <a:solidFill>
                    <a:schemeClr val="accent4"/>
                  </a:solidFill>
                  <a:effectLst/>
                  <a:cs typeface="+mn-ea"/>
                  <a:sym typeface="+mn-lt"/>
                </a:rPr>
                <a:t>activity</a:t>
              </a:r>
              <a:r>
                <a:rPr lang="zh-CN" altLang="en-US" sz="1600" b="1" dirty="0">
                  <a:solidFill>
                    <a:schemeClr val="accent4"/>
                  </a:solidFill>
                  <a:effectLst/>
                  <a:cs typeface="+mn-ea"/>
                  <a:sym typeface="+mn-lt"/>
                </a:rPr>
                <a:t>个数</a:t>
              </a:r>
            </a:p>
          </p:txBody>
        </p:sp>
        <p:sp>
          <p:nvSpPr>
            <p:cNvPr id="26" name="íṧḷide"/>
            <p:cNvSpPr txBox="1"/>
            <p:nvPr/>
          </p:nvSpPr>
          <p:spPr bwMode="auto">
            <a:xfrm>
              <a:off x="3797859" y="2556942"/>
              <a:ext cx="2186121" cy="30970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accent2"/>
                  </a:solidFill>
                  <a:effectLst/>
                  <a:cs typeface="+mn-ea"/>
                  <a:sym typeface="+mn-lt"/>
                </a:rPr>
                <a:t>Activity</a:t>
              </a:r>
              <a:r>
                <a:rPr lang="zh-CN" altLang="en-US" sz="1600" b="1" dirty="0">
                  <a:solidFill>
                    <a:schemeClr val="accent2"/>
                  </a:solidFill>
                  <a:effectLst/>
                  <a:cs typeface="+mn-ea"/>
                  <a:sym typeface="+mn-lt"/>
                </a:rPr>
                <a:t>优化</a:t>
              </a:r>
            </a:p>
          </p:txBody>
        </p:sp>
        <p:sp>
          <p:nvSpPr>
            <p:cNvPr id="27" name="îsḻíḓé"/>
            <p:cNvSpPr txBox="1"/>
            <p:nvPr/>
          </p:nvSpPr>
          <p:spPr bwMode="auto">
            <a:xfrm>
              <a:off x="8083133" y="4175809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atinLnBrk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线程优化</a:t>
              </a:r>
            </a:p>
          </p:txBody>
        </p:sp>
        <p:sp>
          <p:nvSpPr>
            <p:cNvPr id="28" name="íŝľíďê"/>
            <p:cNvSpPr txBox="1"/>
            <p:nvPr/>
          </p:nvSpPr>
          <p:spPr bwMode="auto">
            <a:xfrm>
              <a:off x="4650335" y="4869226"/>
              <a:ext cx="2193788" cy="3099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accent3"/>
                  </a:solidFill>
                  <a:effectLst/>
                  <a:cs typeface="+mn-ea"/>
                  <a:sym typeface="+mn-lt"/>
                </a:rPr>
                <a:t>View</a:t>
              </a:r>
              <a:r>
                <a:rPr lang="zh-CN" altLang="en-US" sz="1600" b="1" dirty="0">
                  <a:solidFill>
                    <a:schemeClr val="accent3"/>
                  </a:solidFill>
                  <a:effectLst/>
                  <a:cs typeface="+mn-ea"/>
                  <a:sym typeface="+mn-lt"/>
                </a:rPr>
                <a:t>复杂度优化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初始化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40915" y="725805"/>
          <a:ext cx="3159125" cy="2258060"/>
        </p:xfrm>
        <a:graphic>
          <a:graphicData uri="http://schemas.openxmlformats.org/presentationml/2006/ole">
            <p:oleObj spid="_x0000_s2070" r:id="rId4" imgW="3171901" imgH="2266920" progId="">
              <p:embed/>
            </p:oleObj>
          </a:graphicData>
        </a:graphic>
      </p:graphicFrame>
      <p:pic>
        <p:nvPicPr>
          <p:cNvPr id="16" name="图片 15" descr="捕获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2525" y="3888105"/>
            <a:ext cx="2477135" cy="9048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6840" y="2966085"/>
            <a:ext cx="7243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en-US" altLang="zh-CN">
                <a:ea typeface="宋体" panose="02010600030101010101" pitchFamily="2" charset="-122"/>
              </a:rPr>
              <a:t>. </a:t>
            </a:r>
            <a:r>
              <a:rPr lang="zh-CN" altLang="en-US">
                <a:ea typeface="宋体" panose="02010600030101010101" pitchFamily="2" charset="-122"/>
              </a:rPr>
              <a:t>异步线程初始化：确保初始化操作支持在异步线程初始化；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>
                <a:ea typeface="宋体" panose="02010600030101010101" pitchFamily="2" charset="-122"/>
              </a:rPr>
              <a:t>懒加载模式初始化：用到时在初始化；</a:t>
            </a:r>
          </a:p>
          <a:p>
            <a:r>
              <a:rPr lang="en-US" altLang="zh-CN">
                <a:ea typeface="宋体" panose="02010600030101010101" pitchFamily="2" charset="-122"/>
              </a:rPr>
              <a:t>3. </a:t>
            </a:r>
            <a:r>
              <a:rPr lang="zh-CN" altLang="en-US">
                <a:ea typeface="宋体" panose="02010600030101010101" pitchFamily="2" charset="-122"/>
              </a:rPr>
              <a:t>延时初始化（不推荐）：可以在用户看到界面时初始化，避免使用以下延时方案：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636016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减少Activity个数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515" y="1197610"/>
            <a:ext cx="79260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一个什么操作也没有，只是加载一个简单布局的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Activity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的启动时间也要在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100-200ms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左右！！！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4070" y="1785620"/>
            <a:ext cx="94005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启动时存在多个</a:t>
            </a:r>
            <a:r>
              <a:rPr lang="en-US" altLang="zh-CN" dirty="0"/>
              <a:t>Activity</a:t>
            </a:r>
            <a:r>
              <a:rPr lang="zh-CN" altLang="en-US" dirty="0">
                <a:ea typeface="宋体" panose="02010600030101010101" pitchFamily="2" charset="-122"/>
              </a:rPr>
              <a:t>的原因：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       1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en-US" dirty="0">
                <a:ea typeface="宋体" panose="02010600030101010101" pitchFamily="2" charset="-122"/>
              </a:rPr>
              <a:t>加载欢迎页面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       2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r>
              <a:rPr lang="zh-CN" altLang="en-US" dirty="0">
                <a:ea typeface="宋体" panose="02010600030101010101" pitchFamily="2" charset="-122"/>
              </a:rPr>
              <a:t>应用启动跳板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4070" y="2852089"/>
            <a:ext cx="94005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解决方案：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       1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View</a:t>
            </a:r>
            <a:r>
              <a:rPr lang="zh-CN" altLang="en-US" dirty="0">
                <a:ea typeface="宋体" panose="02010600030101010101" pitchFamily="2" charset="-122"/>
              </a:rPr>
              <a:t>承载相关页面；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       2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en-US" dirty="0">
                <a:ea typeface="宋体" panose="02010600030101010101" pitchFamily="2" charset="-122"/>
              </a:rPr>
              <a:t>如果欢迎页面只启动一次，可以先启动主页面，再启动欢迎页面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---View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复杂度优化（可见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View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382477" y="206119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95556" y="2618707"/>
            <a:ext cx="1050303" cy="1050303"/>
            <a:chOff x="1979712" y="3723878"/>
            <a:chExt cx="1050303" cy="1050303"/>
          </a:xfrm>
        </p:grpSpPr>
        <p:grpSp>
          <p:nvGrpSpPr>
            <p:cNvPr id="8" name="组合 7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7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61163" y="2621561"/>
            <a:ext cx="1050303" cy="1050303"/>
            <a:chOff x="1979712" y="3723878"/>
            <a:chExt cx="1050303" cy="105030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6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1707" y="2651496"/>
            <a:ext cx="1050303" cy="1050303"/>
            <a:chOff x="1979712" y="3723878"/>
            <a:chExt cx="1050303" cy="1050303"/>
          </a:xfrm>
        </p:grpSpPr>
        <p:grpSp>
          <p:nvGrpSpPr>
            <p:cNvPr id="26" name="组合 2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59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617061" y="2089452"/>
            <a:ext cx="17913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列表使用优化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29361" y="1995472"/>
            <a:ext cx="17913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布局优化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6943191" y="1350947"/>
            <a:ext cx="179138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避免在频繁调用的回调中进行耗时操作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2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---View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复杂度优化（不可见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View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）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78460" y="965835"/>
          <a:ext cx="4974590" cy="2056765"/>
        </p:xfrm>
        <a:graphic>
          <a:graphicData uri="http://schemas.openxmlformats.org/presentationml/2006/ole">
            <p:oleObj spid="_x0000_s3115" r:id="rId4" imgW="4981522" imgH="2066850" progId="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895975" y="886460"/>
          <a:ext cx="3131820" cy="4558665"/>
        </p:xfrm>
        <a:graphic>
          <a:graphicData uri="http://schemas.openxmlformats.org/presentationml/2006/ole">
            <p:oleObj spid="_x0000_s3116" r:id="rId5" imgW="4400466" imgH="5400810" progId="">
              <p:embed/>
            </p:oleObj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01600" y="3517900"/>
            <a:ext cx="617093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左图主要描述了数据延时渲染的时序，其中关键点在于覆写draw方法，然后post一个任务。这样的原因在于，当</a:t>
            </a:r>
            <a:r>
              <a:rPr lang="en-US" altLang="zh-CN" dirty="0">
                <a:ea typeface="宋体" panose="02010600030101010101" pitchFamily="2" charset="-122"/>
              </a:rPr>
              <a:t>post</a:t>
            </a:r>
            <a:r>
              <a:rPr lang="zh-CN" altLang="en-US" dirty="0">
                <a:ea typeface="宋体" panose="02010600030101010101" pitchFamily="2" charset="-122"/>
              </a:rPr>
              <a:t>中的任务执行的时候，用户已经看到界面了，这时可以将数据渲染到不可见的</a:t>
            </a:r>
            <a:r>
              <a:rPr lang="en-US" altLang="zh-CN" dirty="0">
                <a:ea typeface="宋体" panose="02010600030101010101" pitchFamily="2" charset="-122"/>
              </a:rPr>
              <a:t>view</a:t>
            </a:r>
            <a:r>
              <a:rPr lang="zh-CN" altLang="en-US" dirty="0">
                <a:ea typeface="宋体" panose="02010600030101010101" pitchFamily="2" charset="-122"/>
              </a:rPr>
              <a:t>中。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冷启动优化方向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线程优化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1640" y="829607"/>
            <a:ext cx="1118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线程过多或优先级过高会影响启动速度：</a:t>
            </a:r>
          </a:p>
          <a:p>
            <a:r>
              <a:rPr lang="en-US" altLang="zh-CN" dirty="0"/>
              <a:t>1.</a:t>
            </a:r>
            <a:r>
              <a:rPr lang="zh-CN" altLang="en-US" dirty="0">
                <a:ea typeface="宋体" panose="02010600030101010101" pitchFamily="2" charset="-122"/>
              </a:rPr>
              <a:t>线程过多会导致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繁忙；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2.</a:t>
            </a:r>
            <a:r>
              <a:rPr lang="zh-CN" altLang="en-US" dirty="0">
                <a:ea typeface="宋体" panose="02010600030101010101" pitchFamily="2" charset="-122"/>
              </a:rPr>
              <a:t>优先级过高会抢占主线程时间片。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79769161"/>
              </p:ext>
            </p:extLst>
          </p:nvPr>
        </p:nvGraphicFramePr>
        <p:xfrm>
          <a:off x="626110" y="1657648"/>
          <a:ext cx="6635750" cy="1668780"/>
        </p:xfrm>
        <a:graphic>
          <a:graphicData uri="http://schemas.openxmlformats.org/presentationml/2006/ole">
            <p:oleObj spid="_x0000_s4139" r:id="rId4" imgW="6648512" imgH="1885950" progId="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5456866"/>
              </p:ext>
            </p:extLst>
          </p:nvPr>
        </p:nvGraphicFramePr>
        <p:xfrm>
          <a:off x="626110" y="3461385"/>
          <a:ext cx="4690110" cy="1682115"/>
        </p:xfrm>
        <a:graphic>
          <a:graphicData uri="http://schemas.openxmlformats.org/presentationml/2006/ole">
            <p:oleObj spid="_x0000_s4140" r:id="rId5" imgW="4705446" imgH="1695330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sp>
        <p:nvSpPr>
          <p:cNvPr id="106" name="TextBox 11"/>
          <p:cNvSpPr txBox="1"/>
          <p:nvPr/>
        </p:nvSpPr>
        <p:spPr>
          <a:xfrm>
            <a:off x="3115322" y="2266454"/>
            <a:ext cx="2031325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第四部分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功耗优化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2899296" y="2194446"/>
            <a:ext cx="0" cy="1924424"/>
          </a:xfrm>
          <a:prstGeom prst="line">
            <a:avLst/>
          </a:prstGeom>
          <a:noFill/>
          <a:ln w="12700" cap="flat" cmpd="sng" algn="ctr">
            <a:solidFill>
              <a:srgbClr val="080808"/>
            </a:solidFill>
            <a:prstDash val="dash"/>
          </a:ln>
          <a:effectLst/>
        </p:spPr>
      </p:cxnSp>
      <p:sp>
        <p:nvSpPr>
          <p:cNvPr id="108" name="TextBox 13"/>
          <p:cNvSpPr txBox="1"/>
          <p:nvPr/>
        </p:nvSpPr>
        <p:spPr>
          <a:xfrm>
            <a:off x="1581296" y="3788530"/>
            <a:ext cx="9028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387128" y="22664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8" name="TextBox 13"/>
          <p:cNvSpPr txBox="1"/>
          <p:nvPr/>
        </p:nvSpPr>
        <p:spPr>
          <a:xfrm>
            <a:off x="1607738" y="2480322"/>
            <a:ext cx="902846" cy="838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26AADB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26AADB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629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2785847" y="1"/>
            <a:ext cx="6358153" cy="33292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09979" y="262670"/>
            <a:ext cx="1511586" cy="151158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346770" y="619720"/>
            <a:ext cx="1061394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408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sp>
        <p:nvSpPr>
          <p:cNvPr id="59" name="Rectangle 4"/>
          <p:cNvSpPr txBox="1">
            <a:spLocks noChangeArrowheads="1"/>
          </p:cNvSpPr>
          <p:nvPr/>
        </p:nvSpPr>
        <p:spPr bwMode="auto">
          <a:xfrm>
            <a:off x="1424929" y="1175931"/>
            <a:ext cx="881686" cy="24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MULU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f48f5301-91d9-4324-a64a-050410bbde6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9979" y="2511082"/>
            <a:ext cx="6027049" cy="1015875"/>
            <a:chOff x="2814796" y="2478576"/>
            <a:chExt cx="8391115" cy="1562495"/>
          </a:xfrm>
        </p:grpSpPr>
        <p:grpSp>
          <p:nvGrpSpPr>
            <p:cNvPr id="48" name="íṧ1iḋê"/>
            <p:cNvGrpSpPr/>
            <p:nvPr/>
          </p:nvGrpSpPr>
          <p:grpSpPr>
            <a:xfrm>
              <a:off x="2814796" y="2478576"/>
              <a:ext cx="1639137" cy="1562495"/>
              <a:chOff x="1468531" y="1871421"/>
              <a:chExt cx="2080967" cy="1983665"/>
            </a:xfrm>
          </p:grpSpPr>
          <p:sp>
            <p:nvSpPr>
              <p:cNvPr id="117" name="ïṥlïḓè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8" name="îślîḋê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19" name="ïşļîḋé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 fontScale="6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20" name="ïŝlíḋe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1" name="iṡḻ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22" name="iŝľîḑé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115" name="iṩľïḓe"/>
            <p:cNvSpPr txBox="1"/>
            <p:nvPr/>
          </p:nvSpPr>
          <p:spPr>
            <a:xfrm>
              <a:off x="4342160" y="2869125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功耗分析工具</a:t>
              </a:r>
            </a:p>
          </p:txBody>
        </p:sp>
        <p:grpSp>
          <p:nvGrpSpPr>
            <p:cNvPr id="53" name="îṧḻidé"/>
            <p:cNvGrpSpPr/>
            <p:nvPr/>
          </p:nvGrpSpPr>
          <p:grpSpPr>
            <a:xfrm>
              <a:off x="7032105" y="2478576"/>
              <a:ext cx="1639137" cy="1562495"/>
              <a:chOff x="1468531" y="1871421"/>
              <a:chExt cx="2080967" cy="1983665"/>
            </a:xfrm>
          </p:grpSpPr>
          <p:sp>
            <p:nvSpPr>
              <p:cNvPr id="101" name="ïṣľíďe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2" name="îšļiḋe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3" name="iṥľïďê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0" tIns="0" rIns="0" bIns="0" anchor="ctr" anchorCtr="1" forceAA="0" compatLnSpc="1">
                <a:normAutofit fontScale="77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3000" dirty="0">
                    <a:solidFill>
                      <a:schemeClr val="bg1">
                        <a:lumMod val="100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4" name="íṩľíḓé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5" name="ïśliďé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  <p:sp>
            <p:nvSpPr>
              <p:cNvPr id="106" name="işļîdè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 sz="1015">
                  <a:cs typeface="+mn-ea"/>
                  <a:sym typeface="+mn-lt"/>
                </a:endParaRPr>
              </a:p>
            </p:txBody>
          </p:sp>
        </p:grpSp>
        <p:sp>
          <p:nvSpPr>
            <p:cNvPr id="99" name="ïşḻïḍe"/>
            <p:cNvSpPr txBox="1"/>
            <p:nvPr/>
          </p:nvSpPr>
          <p:spPr>
            <a:xfrm>
              <a:off x="8582133" y="2868326"/>
              <a:ext cx="2623778" cy="623434"/>
            </a:xfrm>
            <a:prstGeom prst="rect">
              <a:avLst/>
            </a:prstGeom>
            <a:noFill/>
          </p:spPr>
          <p:txBody>
            <a:bodyPr wrap="none" lIns="270000" tIns="0" rIns="0" bIns="0" anchor="b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b="1" dirty="0">
                  <a:cs typeface="+mn-ea"/>
                  <a:sym typeface="+mn-lt"/>
                </a:rPr>
                <a:t>功耗优化方向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05828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bldLvl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功耗分析工具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battery-historian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715" y="850265"/>
            <a:ext cx="92297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使用方式：</a:t>
            </a:r>
          </a:p>
          <a:p>
            <a:r>
              <a:rPr lang="en-US" altLang="zh-CN"/>
              <a:t>1.</a:t>
            </a:r>
            <a:r>
              <a:rPr lang="zh-CN" altLang="en-US">
                <a:ea typeface="宋体" panose="02010600030101010101" pitchFamily="2" charset="-122"/>
              </a:rPr>
              <a:t>初始化：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</a:t>
            </a:r>
            <a:r>
              <a:rPr lang="zh-CN" altLang="en-US">
                <a:ea typeface="宋体" panose="02010600030101010101" pitchFamily="2" charset="-122"/>
              </a:rPr>
              <a:t>操作应用，输出数据：</a:t>
            </a:r>
          </a:p>
          <a:p>
            <a:r>
              <a:rPr lang="zh-CN" altLang="en-US">
                <a:ea typeface="宋体" panose="02010600030101010101" pitchFamily="2" charset="-122"/>
              </a:rPr>
              <a:t>adb bugreport &gt; bugreport.txt</a:t>
            </a:r>
          </a:p>
          <a:p>
            <a:r>
              <a:rPr lang="zh-CN" altLang="en-US">
                <a:ea typeface="宋体" panose="02010600030101010101" pitchFamily="2" charset="-122"/>
              </a:rPr>
              <a:t>python historian.py -a bugreport.txt &gt; battery.html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3.Python</a:t>
            </a:r>
            <a:r>
              <a:rPr lang="zh-CN" altLang="en-US">
                <a:ea typeface="宋体" panose="02010600030101010101" pitchFamily="2" charset="-122"/>
              </a:rPr>
              <a:t>脚本地址</a:t>
            </a:r>
          </a:p>
          <a:p>
            <a:r>
              <a:rPr lang="zh-CN" altLang="en-US">
                <a:ea typeface="宋体" panose="02010600030101010101" pitchFamily="2" charset="-122"/>
              </a:rPr>
              <a:t>https://github.com/google/battery-historian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405" y="1343660"/>
            <a:ext cx="5981065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功耗分析工具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battery-historian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055" y="783590"/>
            <a:ext cx="7840345" cy="43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" y="214069"/>
            <a:ext cx="642782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26AADB"/>
                </a:solidFill>
                <a:cs typeface="+mn-ea"/>
                <a:sym typeface="+mn-lt"/>
              </a:rPr>
              <a:t>卡顿</a:t>
            </a: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原理 </a:t>
            </a:r>
            <a:r>
              <a:rPr lang="en-US" altLang="zh-CN" sz="3600" b="1" dirty="0" smtClean="0">
                <a:solidFill>
                  <a:srgbClr val="26AADB"/>
                </a:solidFill>
                <a:cs typeface="+mn-ea"/>
                <a:sym typeface="+mn-lt"/>
              </a:rPr>
              <a:t>- </a:t>
            </a:r>
            <a:r>
              <a:rPr lang="en-US" altLang="zh-CN" sz="2400" dirty="0">
                <a:cs typeface="+mn-ea"/>
                <a:sym typeface="+mn-lt"/>
              </a:rPr>
              <a:t>Choreographer</a:t>
            </a:r>
          </a:p>
          <a:p>
            <a:pPr marL="0" lvl="1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smtClean="0">
                <a:solidFill>
                  <a:srgbClr val="26AADB"/>
                </a:solidFill>
                <a:cs typeface="+mn-ea"/>
                <a:sym typeface="+mn-lt"/>
              </a:rPr>
              <a:t> 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  <p:sp>
        <p:nvSpPr>
          <p:cNvPr id="36" name="íṩľîďe"/>
          <p:cNvSpPr txBox="1"/>
          <p:nvPr/>
        </p:nvSpPr>
        <p:spPr>
          <a:xfrm>
            <a:off x="614050" y="1114634"/>
            <a:ext cx="5390965" cy="3597529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4"/>
                </a:solidFill>
                <a:cs typeface="+mn-ea"/>
                <a:sym typeface="+mn-lt"/>
              </a:rPr>
              <a:t>Log</a:t>
            </a:r>
            <a:endParaRPr lang="zh-CN" altLang="en-US" sz="1600" b="1" dirty="0" smtClean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cs typeface="+mn-ea"/>
                <a:sym typeface="+mn-lt"/>
              </a:rPr>
              <a:t>	        </a:t>
            </a:r>
          </a:p>
          <a:p>
            <a:pPr>
              <a:lnSpc>
                <a:spcPct val="120000"/>
              </a:lnSpc>
            </a:pP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 smtClean="0">
                <a:solidFill>
                  <a:schemeClr val="accent4"/>
                </a:solidFill>
                <a:cs typeface="+mn-ea"/>
                <a:sym typeface="+mn-lt"/>
              </a:rPr>
              <a:t>systrace</a:t>
            </a:r>
            <a:endParaRPr lang="en-US" altLang="zh-CN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       </a:t>
            </a:r>
            <a:r>
              <a:rPr lang="en-US" altLang="zh-CN" sz="1200" dirty="0" smtClean="0">
                <a:cs typeface="+mn-ea"/>
                <a:sym typeface="+mn-lt"/>
              </a:rPr>
              <a:t>input </a:t>
            </a: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cs typeface="+mn-ea"/>
                <a:sym typeface="+mn-lt"/>
              </a:rPr>
              <a:t>       animation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 traversal 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 commit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 </a:t>
            </a:r>
            <a:r>
              <a:rPr lang="en-US" altLang="zh-CN" sz="1200" dirty="0" err="1" smtClean="0">
                <a:cs typeface="+mn-ea"/>
                <a:sym typeface="+mn-lt"/>
              </a:rPr>
              <a:t>Choreographer#doFrame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024" y="1498836"/>
            <a:ext cx="6404710" cy="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074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功耗分析工具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battery-historian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00" y="697230"/>
            <a:ext cx="9321165" cy="4366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功耗分析工具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battery-historian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225" y="1037590"/>
            <a:ext cx="4599940" cy="334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功耗分析工具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battery-historian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" y="1687830"/>
            <a:ext cx="9093200" cy="161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402205" y="783590"/>
          <a:ext cx="2978785" cy="4192905"/>
        </p:xfrm>
        <a:graphic>
          <a:graphicData uri="http://schemas.openxmlformats.org/presentationml/2006/ole">
            <p:oleObj spid="_x0000_s5142" r:id="rId4" imgW="2990912" imgH="4200660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---wake lock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使用</a:t>
            </a:r>
          </a:p>
        </p:txBody>
      </p: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xmlns="" val="3515614983"/>
              </p:ext>
            </p:extLst>
          </p:nvPr>
        </p:nvGraphicFramePr>
        <p:xfrm>
          <a:off x="233045" y="1334770"/>
          <a:ext cx="860552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760"/>
                <a:gridCol w="43027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产生的行为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PARTIAL_WAKE_LOCK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 smtClean="0"/>
                        <a:t>屏幕</a:t>
                      </a:r>
                      <a:r>
                        <a:rPr lang="zh-CN" altLang="en-US" dirty="0"/>
                        <a:t>关，键盘灯关，不休眠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SCREEN_DIM_WAKE_LOCK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屏幕灰，键盘灯关，不休眠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SCREEN_BRIGHT_WEEK_LOCK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屏幕亮，键盘灯关，不休眠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FULL_WAKE_LOCK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屏幕亮，键盘灯亮，不休眠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---wake lock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7065" y="1249680"/>
            <a:ext cx="111855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dirty="0" smtClean="0">
                <a:sym typeface="+mn-ea"/>
              </a:rPr>
              <a:t>Partial </a:t>
            </a:r>
            <a:r>
              <a:rPr lang="en-US" altLang="zh-CN" dirty="0" err="1" smtClean="0">
                <a:sym typeface="+mn-ea"/>
              </a:rPr>
              <a:t>wakelock</a:t>
            </a:r>
            <a:r>
              <a:rPr lang="zh-CN" altLang="en-US" dirty="0" smtClean="0">
                <a:sym typeface="+mn-ea"/>
              </a:rPr>
              <a:t>：阻止 </a:t>
            </a:r>
            <a:r>
              <a:rPr lang="en-US" altLang="zh-CN" dirty="0" smtClean="0">
                <a:sym typeface="+mn-ea"/>
              </a:rPr>
              <a:t>CPU </a:t>
            </a:r>
            <a:r>
              <a:rPr lang="zh-CN" altLang="en-US" dirty="0" smtClean="0">
                <a:sym typeface="+mn-ea"/>
              </a:rPr>
              <a:t>休眠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indent="0">
              <a:buFont typeface="Wingdings" panose="05000000000000000000" charset="0"/>
              <a:buNone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dirty="0" err="1" smtClean="0">
                <a:sym typeface="+mn-ea"/>
              </a:rPr>
              <a:t>Wakelock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默认是引用计数（</a:t>
            </a:r>
            <a:r>
              <a:rPr lang="en-US" altLang="zh-CN" dirty="0" smtClean="0">
                <a:sym typeface="+mn-ea"/>
              </a:rPr>
              <a:t>reference counted</a:t>
            </a:r>
            <a:r>
              <a:rPr lang="zh-CN" altLang="en-US" dirty="0" smtClean="0">
                <a:sym typeface="+mn-ea"/>
              </a:rPr>
              <a:t>） 行为，同一 </a:t>
            </a:r>
            <a:r>
              <a:rPr lang="en-US" altLang="zh-CN" dirty="0" err="1" smtClean="0">
                <a:sym typeface="+mn-ea"/>
              </a:rPr>
              <a:t>wakelock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调用</a:t>
            </a:r>
            <a:r>
              <a:rPr lang="zh-CN" altLang="en-US" dirty="0" smtClean="0">
                <a:sym typeface="+mn-ea"/>
              </a:rPr>
              <a:t>几次 </a:t>
            </a:r>
            <a:r>
              <a:rPr lang="en-US" altLang="zh-CN" dirty="0" smtClean="0">
                <a:sym typeface="+mn-ea"/>
              </a:rPr>
              <a:t>acquire()</a:t>
            </a:r>
            <a:r>
              <a:rPr lang="zh-CN" altLang="en-US" dirty="0" smtClean="0">
                <a:sym typeface="+mn-ea"/>
              </a:rPr>
              <a:t>，</a:t>
            </a:r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       </a:t>
            </a:r>
            <a:r>
              <a:rPr lang="zh-CN" altLang="en-US" dirty="0" smtClean="0">
                <a:sym typeface="+mn-ea"/>
              </a:rPr>
              <a:t>就需搭配几次 </a:t>
            </a:r>
            <a:r>
              <a:rPr lang="en-US" altLang="zh-CN" dirty="0" smtClean="0">
                <a:sym typeface="+mn-ea"/>
              </a:rPr>
              <a:t>release() </a:t>
            </a:r>
            <a:r>
              <a:rPr lang="zh-CN" altLang="en-US" dirty="0" smtClean="0">
                <a:sym typeface="+mn-ea"/>
              </a:rPr>
              <a:t>才能真正释放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>
                <a:sym typeface="+mn-ea"/>
              </a:rPr>
              <a:t>若 </a:t>
            </a:r>
            <a:r>
              <a:rPr lang="en-US" altLang="zh-CN" dirty="0" err="1" smtClean="0">
                <a:sym typeface="+mn-ea"/>
              </a:rPr>
              <a:t>wakelock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已释放，再使用 </a:t>
            </a:r>
            <a:r>
              <a:rPr lang="en-US" altLang="zh-CN" dirty="0" smtClean="0">
                <a:sym typeface="+mn-ea"/>
              </a:rPr>
              <a:t>release() </a:t>
            </a:r>
            <a:r>
              <a:rPr lang="zh-CN" altLang="en-US" dirty="0" smtClean="0">
                <a:sym typeface="+mn-ea"/>
              </a:rPr>
              <a:t>就会丢出 </a:t>
            </a:r>
            <a:r>
              <a:rPr lang="en-US" altLang="zh-CN" dirty="0" err="1" smtClean="0">
                <a:sym typeface="+mn-ea"/>
              </a:rPr>
              <a:t>RuntimeException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38052" y="1634322"/>
            <a:ext cx="735811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Courier New" panose="02070309020205020404" pitchFamily="49" charset="0"/>
              </a:rPr>
              <a:t>AndroidManifest.xml</a:t>
            </a:r>
          </a:p>
          <a:p>
            <a:r>
              <a:rPr lang="en-US" altLang="zh-TW" sz="1200" dirty="0" smtClean="0">
                <a:latin typeface="Courier New" panose="02070309020205020404" pitchFamily="49" charset="0"/>
              </a:rPr>
              <a:t>&lt;uses-permission 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android:name</a:t>
            </a:r>
            <a:r>
              <a:rPr lang="en-US" altLang="zh-TW" sz="1200" dirty="0" smtClean="0">
                <a:latin typeface="Courier New" panose="02070309020205020404" pitchFamily="49" charset="0"/>
              </a:rPr>
              <a:t>="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android.permission.WAKE_LOCK</a:t>
            </a:r>
            <a:r>
              <a:rPr lang="en-US" altLang="zh-TW" sz="1200" dirty="0" smtClean="0">
                <a:latin typeface="Courier New" panose="02070309020205020404" pitchFamily="49" charset="0"/>
              </a:rPr>
              <a:t>" /&gt;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38052" y="2378547"/>
            <a:ext cx="7358114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2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200" dirty="0" smtClean="0">
                <a:latin typeface="Courier New" panose="02070309020205020404" pitchFamily="49" charset="0"/>
              </a:rPr>
              <a:t> 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200" dirty="0" smtClean="0">
                <a:latin typeface="Courier New" panose="02070309020205020404" pitchFamily="49" charset="0"/>
              </a:rPr>
              <a:t> = (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200" dirty="0" smtClean="0">
                <a:latin typeface="Courier New" panose="02070309020205020404" pitchFamily="49" charset="0"/>
              </a:rPr>
              <a:t>) 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200" dirty="0" smtClean="0">
                <a:latin typeface="Courier New" panose="02070309020205020404" pitchFamily="49" charset="0"/>
              </a:rPr>
              <a:t>(POWER_SERVICE);</a:t>
            </a:r>
          </a:p>
          <a:p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</a:t>
            </a:r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</a:t>
            </a:r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200" dirty="0" smtClean="0">
                <a:latin typeface="Courier New" panose="02070309020205020404" pitchFamily="49" charset="0"/>
              </a:rPr>
              <a:t>= 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powerManager.newWakeLock</a:t>
            </a:r>
            <a:r>
              <a:rPr lang="en-US" altLang="zh-TW" sz="1200" dirty="0" smtClean="0">
                <a:latin typeface="Courier New" panose="02070309020205020404" pitchFamily="49" charset="0"/>
              </a:rPr>
              <a:t>(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PowerManager.</a:t>
            </a:r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PARTIAL_WAKE_LOCK</a:t>
            </a:r>
            <a:r>
              <a:rPr lang="en-US" altLang="zh-TW" sz="1200" dirty="0" smtClean="0">
                <a:latin typeface="Courier New" panose="02070309020205020404" pitchFamily="49" charset="0"/>
              </a:rPr>
              <a:t>,</a:t>
            </a:r>
          </a:p>
          <a:p>
            <a:r>
              <a:rPr lang="en-US" altLang="zh-TW" sz="1200" dirty="0" smtClean="0">
                <a:latin typeface="Courier New" panose="02070309020205020404" pitchFamily="49" charset="0"/>
              </a:rPr>
              <a:t>        "</a:t>
            </a:r>
            <a:r>
              <a:rPr lang="en-US" altLang="zh-TW" sz="1200" dirty="0" err="1" smtClean="0">
                <a:latin typeface="Courier New" panose="02070309020205020404" pitchFamily="49" charset="0"/>
              </a:rPr>
              <a:t>MyWakelockTag</a:t>
            </a:r>
            <a:r>
              <a:rPr lang="en-US" altLang="zh-TW" sz="1200" dirty="0" smtClean="0">
                <a:latin typeface="Courier New" panose="02070309020205020404" pitchFamily="49" charset="0"/>
              </a:rPr>
              <a:t>");</a:t>
            </a:r>
          </a:p>
          <a:p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wakeLock.acquire</a:t>
            </a:r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altLang="zh-TW" sz="1200" dirty="0" smtClean="0">
                <a:latin typeface="Courier New" panose="02070309020205020404" pitchFamily="49" charset="0"/>
              </a:rPr>
              <a:t>// ...</a:t>
            </a:r>
          </a:p>
          <a:p>
            <a:r>
              <a:rPr lang="en-US" altLang="zh-TW" sz="1200" dirty="0" smtClean="0">
                <a:latin typeface="Courier New" panose="02070309020205020404" pitchFamily="49" charset="0"/>
              </a:rPr>
              <a:t>if (</a:t>
            </a:r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wakeLock.isHeld</a:t>
            </a:r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1200" dirty="0" smtClean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2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wakeLock.release</a:t>
            </a:r>
            <a:r>
              <a:rPr lang="en-US" altLang="zh-TW" sz="12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();</a:t>
            </a:r>
            <a:endParaRPr lang="en-US" altLang="zh-TW" sz="1200" b="1" dirty="0">
              <a:solidFill>
                <a:srgbClr val="0000CC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---wake lock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1330" y="920115"/>
            <a:ext cx="76790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Activity</a:t>
            </a:r>
            <a:r>
              <a:rPr lang="zh-CN" altLang="en-US">
                <a:ea typeface="宋体" panose="02010600030101010101" pitchFamily="2" charset="-122"/>
              </a:rPr>
              <a:t>在使用过程中，如果想阻止界面灭屏，禁止使用</a:t>
            </a:r>
            <a:r>
              <a:rPr lang="en-US" altLang="zh-CN" dirty="0" smtClean="0">
                <a:sym typeface="+mn-ea"/>
              </a:rPr>
              <a:t>FULL_WAKE_LOCK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，应使用以下两种方式，原因是系统会自动管理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wakelock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的使用</a:t>
            </a:r>
          </a:p>
        </p:txBody>
      </p:sp>
      <p:pic>
        <p:nvPicPr>
          <p:cNvPr id="4" name="图片 3" descr="捕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170" y="1426845"/>
            <a:ext cx="4525010" cy="266700"/>
          </a:xfrm>
          <a:prstGeom prst="rect">
            <a:avLst/>
          </a:prstGeom>
        </p:spPr>
      </p:pic>
      <p:pic>
        <p:nvPicPr>
          <p:cNvPr id="7" name="图片 6" descr="捕获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4865" y="1905000"/>
            <a:ext cx="4324985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---alarm</a:t>
            </a:r>
            <a:endParaRPr lang="zh-CN" altLang="en-US" sz="2800" b="1" dirty="0" smtClea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125" y="783590"/>
            <a:ext cx="1111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ym typeface="+mn-ea"/>
              </a:rPr>
              <a:t>使用 </a:t>
            </a:r>
            <a:r>
              <a:rPr lang="en-US" altLang="zh-CN" dirty="0" smtClean="0">
                <a:sym typeface="+mn-ea"/>
              </a:rPr>
              <a:t>alarm </a:t>
            </a:r>
            <a:r>
              <a:rPr lang="zh-CN" altLang="en-US" dirty="0" smtClean="0">
                <a:sym typeface="+mn-ea"/>
              </a:rPr>
              <a:t>的场合</a:t>
            </a:r>
          </a:p>
          <a:p>
            <a:r>
              <a:rPr lang="zh-CN" altLang="en-US" dirty="0" smtClean="0">
                <a:sym typeface="+mn-ea"/>
              </a:rPr>
              <a:t>应用进程即使不存在，也需在某段时间在后台启动做事</a:t>
            </a:r>
            <a:endParaRPr lang="zh-CN" altLang="en-US" dirty="0" smtClean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内容占位符 4"/>
          <p:cNvGraphicFramePr/>
          <p:nvPr/>
        </p:nvGraphicFramePr>
        <p:xfrm>
          <a:off x="364936" y="1535264"/>
          <a:ext cx="8215371" cy="293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40"/>
                <a:gridCol w="1714512"/>
                <a:gridCol w="1857388"/>
                <a:gridCol w="2500331"/>
              </a:tblGrid>
              <a:tr h="45720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应用的 </a:t>
                      </a:r>
                      <a:r>
                        <a:rPr lang="en-US" altLang="zh-CN" sz="1200" dirty="0" smtClean="0"/>
                        <a:t>API Level</a:t>
                      </a:r>
                      <a:r>
                        <a:rPr lang="en-US" altLang="zh-CN" sz="1200" baseline="0" dirty="0" smtClean="0"/>
                        <a:t> &lt; 19 (&lt; </a:t>
                      </a:r>
                      <a:r>
                        <a:rPr lang="en-US" altLang="zh-CN" sz="1200" baseline="0" dirty="0" err="1" smtClean="0"/>
                        <a:t>KitKat</a:t>
                      </a:r>
                      <a:r>
                        <a:rPr lang="en-US" altLang="zh-CN" sz="1200" baseline="0" dirty="0" smtClean="0"/>
                        <a:t>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API level  19 ~ 22</a:t>
                      </a:r>
                    </a:p>
                    <a:p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KitKat</a:t>
                      </a:r>
                      <a:r>
                        <a:rPr lang="en-US" altLang="zh-CN" sz="1200" dirty="0" smtClean="0"/>
                        <a:t> ~ Lollipop)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API level &gt;= 23</a:t>
                      </a:r>
                    </a:p>
                    <a:p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Mashmallow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/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set()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准时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不准时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</a:t>
                      </a:r>
                    </a:p>
                  </a:txBody>
                  <a:tcPr/>
                </a:tc>
              </a:tr>
              <a:tr h="401550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setRepeating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setInexactRepeating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 </a:t>
                      </a:r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 </a:t>
                      </a:r>
                      <a:endParaRPr lang="en-US" altLang="zh-CN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 </a:t>
                      </a:r>
                      <a:endParaRPr lang="en-US" altLang="zh-CN" sz="1200" dirty="0" smtClean="0"/>
                    </a:p>
                  </a:txBody>
                  <a:tcPr/>
                </a:tc>
              </a:tr>
              <a:tr h="296780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setExact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N/A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  <a:endParaRPr lang="zh-CN" altLang="en-US" sz="1200" dirty="0"/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setWindow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N/A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</a:t>
                      </a:r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setAlarmClock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准时</a:t>
                      </a:r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setAndAllowWhileIdle</a:t>
                      </a:r>
                      <a:r>
                        <a:rPr lang="en-US" altLang="zh-CN" sz="1200" dirty="0" smtClean="0"/>
                        <a:t>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N/A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N/A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不准时</a:t>
                      </a:r>
                      <a:endParaRPr lang="en-US" altLang="zh-CN" sz="1200" dirty="0" smtClean="0"/>
                    </a:p>
                  </a:txBody>
                  <a:tcPr/>
                </a:tc>
              </a:tr>
              <a:tr h="287385">
                <a:tc>
                  <a:txBody>
                    <a:bodyPr/>
                    <a:lstStyle/>
                    <a:p>
                      <a:r>
                        <a:rPr lang="en-US" altLang="zh-CN" sz="1200" smtClean="0"/>
                        <a:t>setExactAndAllowWhileIdle()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N/A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N/A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59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/>
                        <a:t>尽量准时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编码规范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1640" y="783590"/>
            <a:ext cx="111150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+mn-ea"/>
              </a:rPr>
              <a:t>1.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尽量避免静态广播注册；</a:t>
            </a: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尽量减少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wakelock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alarm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使用；</a:t>
            </a: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3.2G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网络慢，需要考虑在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2G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环境下有无必要做某些操作</a:t>
            </a: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4.Activity pause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释放掉消耗资源的操作，比如网络监听器、传感器等</a:t>
            </a: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5.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画面静止或退到后台后，是否有不必要的操作，可以用以下命令查看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占用率</a:t>
            </a:r>
          </a:p>
          <a:p>
            <a:endParaRPr lang="zh-CN" altLang="en-US" dirty="0" smtClean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捕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" y="2536825"/>
            <a:ext cx="8678545" cy="214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0" y="175895"/>
            <a:ext cx="762381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功耗优化方向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---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编码规范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1640" y="963930"/>
            <a:ext cx="111150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+mn-ea"/>
              </a:rPr>
              <a:t>6.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电量低时需要考虑某些操作是否有必要执行</a:t>
            </a:r>
          </a:p>
          <a:p>
            <a:endParaRPr lang="en-US" altLang="zh-CN" dirty="0" smtClean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7.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尽量避免动画循环不停的播放，尤其是在后台不可见时</a:t>
            </a:r>
          </a:p>
          <a:p>
            <a:endParaRPr lang="zh-CN" altLang="en-US" dirty="0" smtClean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8.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尽量避免循环的请求网络等耗电严重的操作</a:t>
            </a:r>
          </a:p>
          <a:p>
            <a:endParaRPr lang="zh-CN" altLang="en-US" dirty="0" smtClean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33665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3217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Freeform 9"/>
          <p:cNvSpPr>
            <a:spLocks noEditPoints="1"/>
          </p:cNvSpPr>
          <p:nvPr/>
        </p:nvSpPr>
        <p:spPr bwMode="auto">
          <a:xfrm>
            <a:off x="1252315" y="1673578"/>
            <a:ext cx="583929" cy="583127"/>
          </a:xfrm>
          <a:custGeom>
            <a:avLst/>
            <a:gdLst>
              <a:gd name="connsiteX0" fmla="*/ 428892 w 603265"/>
              <a:gd name="connsiteY0" fmla="*/ 479837 h 602437"/>
              <a:gd name="connsiteX1" fmla="*/ 603265 w 603265"/>
              <a:gd name="connsiteY1" fmla="*/ 479837 h 602437"/>
              <a:gd name="connsiteX2" fmla="*/ 603265 w 603265"/>
              <a:gd name="connsiteY2" fmla="*/ 602437 h 602437"/>
              <a:gd name="connsiteX3" fmla="*/ 428892 w 603265"/>
              <a:gd name="connsiteY3" fmla="*/ 602437 h 602437"/>
              <a:gd name="connsiteX4" fmla="*/ 215792 w 603265"/>
              <a:gd name="connsiteY4" fmla="*/ 479837 h 602437"/>
              <a:gd name="connsiteX5" fmla="*/ 390165 w 603265"/>
              <a:gd name="connsiteY5" fmla="*/ 479837 h 602437"/>
              <a:gd name="connsiteX6" fmla="*/ 390165 w 603265"/>
              <a:gd name="connsiteY6" fmla="*/ 602437 h 602437"/>
              <a:gd name="connsiteX7" fmla="*/ 215792 w 603265"/>
              <a:gd name="connsiteY7" fmla="*/ 602437 h 602437"/>
              <a:gd name="connsiteX8" fmla="*/ 0 w 603265"/>
              <a:gd name="connsiteY8" fmla="*/ 479837 h 602437"/>
              <a:gd name="connsiteX9" fmla="*/ 178308 w 603265"/>
              <a:gd name="connsiteY9" fmla="*/ 479837 h 602437"/>
              <a:gd name="connsiteX10" fmla="*/ 178308 w 603265"/>
              <a:gd name="connsiteY10" fmla="*/ 602437 h 602437"/>
              <a:gd name="connsiteX11" fmla="*/ 0 w 603265"/>
              <a:gd name="connsiteY11" fmla="*/ 602437 h 602437"/>
              <a:gd name="connsiteX12" fmla="*/ 320375 w 603265"/>
              <a:gd name="connsiteY12" fmla="*/ 319961 h 602437"/>
              <a:gd name="connsiteX13" fmla="*/ 603265 w 603265"/>
              <a:gd name="connsiteY13" fmla="*/ 319961 h 602437"/>
              <a:gd name="connsiteX14" fmla="*/ 603265 w 603265"/>
              <a:gd name="connsiteY14" fmla="*/ 442561 h 602437"/>
              <a:gd name="connsiteX15" fmla="*/ 320375 w 603265"/>
              <a:gd name="connsiteY15" fmla="*/ 442561 h 602437"/>
              <a:gd name="connsiteX16" fmla="*/ 0 w 603265"/>
              <a:gd name="connsiteY16" fmla="*/ 319961 h 602437"/>
              <a:gd name="connsiteX17" fmla="*/ 281648 w 603265"/>
              <a:gd name="connsiteY17" fmla="*/ 319961 h 602437"/>
              <a:gd name="connsiteX18" fmla="*/ 281648 w 603265"/>
              <a:gd name="connsiteY18" fmla="*/ 442561 h 602437"/>
              <a:gd name="connsiteX19" fmla="*/ 0 w 603265"/>
              <a:gd name="connsiteY19" fmla="*/ 442561 h 602437"/>
              <a:gd name="connsiteX20" fmla="*/ 428892 w 603265"/>
              <a:gd name="connsiteY20" fmla="*/ 159877 h 602437"/>
              <a:gd name="connsiteX21" fmla="*/ 603265 w 603265"/>
              <a:gd name="connsiteY21" fmla="*/ 159877 h 602437"/>
              <a:gd name="connsiteX22" fmla="*/ 603265 w 603265"/>
              <a:gd name="connsiteY22" fmla="*/ 282477 h 602437"/>
              <a:gd name="connsiteX23" fmla="*/ 428892 w 603265"/>
              <a:gd name="connsiteY23" fmla="*/ 282477 h 602437"/>
              <a:gd name="connsiteX24" fmla="*/ 215792 w 603265"/>
              <a:gd name="connsiteY24" fmla="*/ 159877 h 602437"/>
              <a:gd name="connsiteX25" fmla="*/ 390165 w 603265"/>
              <a:gd name="connsiteY25" fmla="*/ 159877 h 602437"/>
              <a:gd name="connsiteX26" fmla="*/ 390165 w 603265"/>
              <a:gd name="connsiteY26" fmla="*/ 282477 h 602437"/>
              <a:gd name="connsiteX27" fmla="*/ 215792 w 603265"/>
              <a:gd name="connsiteY27" fmla="*/ 282477 h 602437"/>
              <a:gd name="connsiteX28" fmla="*/ 0 w 603265"/>
              <a:gd name="connsiteY28" fmla="*/ 159877 h 602437"/>
              <a:gd name="connsiteX29" fmla="*/ 178308 w 603265"/>
              <a:gd name="connsiteY29" fmla="*/ 159877 h 602437"/>
              <a:gd name="connsiteX30" fmla="*/ 178308 w 603265"/>
              <a:gd name="connsiteY30" fmla="*/ 282477 h 602437"/>
              <a:gd name="connsiteX31" fmla="*/ 0 w 603265"/>
              <a:gd name="connsiteY31" fmla="*/ 282477 h 602437"/>
              <a:gd name="connsiteX32" fmla="*/ 320375 w 603265"/>
              <a:gd name="connsiteY32" fmla="*/ 0 h 602437"/>
              <a:gd name="connsiteX33" fmla="*/ 603265 w 603265"/>
              <a:gd name="connsiteY33" fmla="*/ 0 h 602437"/>
              <a:gd name="connsiteX34" fmla="*/ 603265 w 603265"/>
              <a:gd name="connsiteY34" fmla="*/ 122600 h 602437"/>
              <a:gd name="connsiteX35" fmla="*/ 320375 w 603265"/>
              <a:gd name="connsiteY35" fmla="*/ 122600 h 602437"/>
              <a:gd name="connsiteX36" fmla="*/ 0 w 603265"/>
              <a:gd name="connsiteY36" fmla="*/ 0 h 602437"/>
              <a:gd name="connsiteX37" fmla="*/ 281648 w 603265"/>
              <a:gd name="connsiteY37" fmla="*/ 0 h 602437"/>
              <a:gd name="connsiteX38" fmla="*/ 281648 w 603265"/>
              <a:gd name="connsiteY38" fmla="*/ 122600 h 602437"/>
              <a:gd name="connsiteX39" fmla="*/ 0 w 603265"/>
              <a:gd name="connsiteY39" fmla="*/ 122600 h 60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3265" h="602437">
                <a:moveTo>
                  <a:pt x="428892" y="479837"/>
                </a:moveTo>
                <a:lnTo>
                  <a:pt x="603265" y="479837"/>
                </a:lnTo>
                <a:lnTo>
                  <a:pt x="603265" y="602437"/>
                </a:lnTo>
                <a:lnTo>
                  <a:pt x="428892" y="602437"/>
                </a:lnTo>
                <a:close/>
                <a:moveTo>
                  <a:pt x="215792" y="479837"/>
                </a:moveTo>
                <a:lnTo>
                  <a:pt x="390165" y="479837"/>
                </a:lnTo>
                <a:lnTo>
                  <a:pt x="390165" y="602437"/>
                </a:lnTo>
                <a:lnTo>
                  <a:pt x="215792" y="602437"/>
                </a:lnTo>
                <a:close/>
                <a:moveTo>
                  <a:pt x="0" y="479837"/>
                </a:moveTo>
                <a:lnTo>
                  <a:pt x="178308" y="479837"/>
                </a:lnTo>
                <a:lnTo>
                  <a:pt x="178308" y="602437"/>
                </a:lnTo>
                <a:lnTo>
                  <a:pt x="0" y="602437"/>
                </a:lnTo>
                <a:close/>
                <a:moveTo>
                  <a:pt x="320375" y="319961"/>
                </a:moveTo>
                <a:lnTo>
                  <a:pt x="603265" y="319961"/>
                </a:lnTo>
                <a:lnTo>
                  <a:pt x="603265" y="442561"/>
                </a:lnTo>
                <a:lnTo>
                  <a:pt x="320375" y="442561"/>
                </a:lnTo>
                <a:close/>
                <a:moveTo>
                  <a:pt x="0" y="319961"/>
                </a:moveTo>
                <a:lnTo>
                  <a:pt x="281648" y="319961"/>
                </a:lnTo>
                <a:lnTo>
                  <a:pt x="281648" y="442561"/>
                </a:lnTo>
                <a:lnTo>
                  <a:pt x="0" y="442561"/>
                </a:lnTo>
                <a:close/>
                <a:moveTo>
                  <a:pt x="428892" y="159877"/>
                </a:moveTo>
                <a:lnTo>
                  <a:pt x="603265" y="159877"/>
                </a:lnTo>
                <a:lnTo>
                  <a:pt x="603265" y="282477"/>
                </a:lnTo>
                <a:lnTo>
                  <a:pt x="428892" y="282477"/>
                </a:lnTo>
                <a:close/>
                <a:moveTo>
                  <a:pt x="215792" y="159877"/>
                </a:moveTo>
                <a:lnTo>
                  <a:pt x="390165" y="159877"/>
                </a:lnTo>
                <a:lnTo>
                  <a:pt x="390165" y="282477"/>
                </a:lnTo>
                <a:lnTo>
                  <a:pt x="215792" y="282477"/>
                </a:lnTo>
                <a:close/>
                <a:moveTo>
                  <a:pt x="0" y="159877"/>
                </a:moveTo>
                <a:lnTo>
                  <a:pt x="178308" y="159877"/>
                </a:lnTo>
                <a:lnTo>
                  <a:pt x="178308" y="282477"/>
                </a:lnTo>
                <a:lnTo>
                  <a:pt x="0" y="282477"/>
                </a:lnTo>
                <a:close/>
                <a:moveTo>
                  <a:pt x="320375" y="0"/>
                </a:moveTo>
                <a:lnTo>
                  <a:pt x="603265" y="0"/>
                </a:lnTo>
                <a:lnTo>
                  <a:pt x="603265" y="122600"/>
                </a:lnTo>
                <a:lnTo>
                  <a:pt x="320375" y="122600"/>
                </a:lnTo>
                <a:close/>
                <a:moveTo>
                  <a:pt x="0" y="0"/>
                </a:moveTo>
                <a:lnTo>
                  <a:pt x="281648" y="0"/>
                </a:lnTo>
                <a:lnTo>
                  <a:pt x="281648" y="122600"/>
                </a:lnTo>
                <a:lnTo>
                  <a:pt x="0" y="122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 8"/>
          <p:cNvSpPr>
            <a:spLocks noEditPoints="1"/>
          </p:cNvSpPr>
          <p:nvPr/>
        </p:nvSpPr>
        <p:spPr bwMode="auto">
          <a:xfrm>
            <a:off x="2250276" y="3488248"/>
            <a:ext cx="634333" cy="633375"/>
          </a:xfrm>
          <a:custGeom>
            <a:avLst/>
            <a:gdLst>
              <a:gd name="connsiteX0" fmla="*/ 365600 w 607639"/>
              <a:gd name="connsiteY0" fmla="*/ 458041 h 606722"/>
              <a:gd name="connsiteX1" fmla="*/ 527689 w 607639"/>
              <a:gd name="connsiteY1" fmla="*/ 458041 h 606722"/>
              <a:gd name="connsiteX2" fmla="*/ 527689 w 607639"/>
              <a:gd name="connsiteY2" fmla="*/ 494029 h 606722"/>
              <a:gd name="connsiteX3" fmla="*/ 365600 w 607639"/>
              <a:gd name="connsiteY3" fmla="*/ 494029 h 606722"/>
              <a:gd name="connsiteX4" fmla="*/ 365600 w 607639"/>
              <a:gd name="connsiteY4" fmla="*/ 397989 h 606722"/>
              <a:gd name="connsiteX5" fmla="*/ 527689 w 607639"/>
              <a:gd name="connsiteY5" fmla="*/ 397989 h 606722"/>
              <a:gd name="connsiteX6" fmla="*/ 527689 w 607639"/>
              <a:gd name="connsiteY6" fmla="*/ 433977 h 606722"/>
              <a:gd name="connsiteX7" fmla="*/ 365600 w 607639"/>
              <a:gd name="connsiteY7" fmla="*/ 433977 h 606722"/>
              <a:gd name="connsiteX8" fmla="*/ 116428 w 607639"/>
              <a:gd name="connsiteY8" fmla="*/ 376043 h 606722"/>
              <a:gd name="connsiteX9" fmla="*/ 160924 w 607639"/>
              <a:gd name="connsiteY9" fmla="*/ 420554 h 606722"/>
              <a:gd name="connsiteX10" fmla="*/ 205419 w 607639"/>
              <a:gd name="connsiteY10" fmla="*/ 376043 h 606722"/>
              <a:gd name="connsiteX11" fmla="*/ 230960 w 607639"/>
              <a:gd name="connsiteY11" fmla="*/ 401542 h 606722"/>
              <a:gd name="connsiteX12" fmla="*/ 186464 w 607639"/>
              <a:gd name="connsiteY12" fmla="*/ 446053 h 606722"/>
              <a:gd name="connsiteX13" fmla="*/ 230960 w 607639"/>
              <a:gd name="connsiteY13" fmla="*/ 490475 h 606722"/>
              <a:gd name="connsiteX14" fmla="*/ 205419 w 607639"/>
              <a:gd name="connsiteY14" fmla="*/ 515974 h 606722"/>
              <a:gd name="connsiteX15" fmla="*/ 160924 w 607639"/>
              <a:gd name="connsiteY15" fmla="*/ 471463 h 606722"/>
              <a:gd name="connsiteX16" fmla="*/ 116428 w 607639"/>
              <a:gd name="connsiteY16" fmla="*/ 515974 h 606722"/>
              <a:gd name="connsiteX17" fmla="*/ 90888 w 607639"/>
              <a:gd name="connsiteY17" fmla="*/ 490475 h 606722"/>
              <a:gd name="connsiteX18" fmla="*/ 135383 w 607639"/>
              <a:gd name="connsiteY18" fmla="*/ 446053 h 606722"/>
              <a:gd name="connsiteX19" fmla="*/ 90888 w 607639"/>
              <a:gd name="connsiteY19" fmla="*/ 401542 h 606722"/>
              <a:gd name="connsiteX20" fmla="*/ 321843 w 607639"/>
              <a:gd name="connsiteY20" fmla="*/ 321357 h 606722"/>
              <a:gd name="connsiteX21" fmla="*/ 321843 w 607639"/>
              <a:gd name="connsiteY21" fmla="*/ 570640 h 606722"/>
              <a:gd name="connsiteX22" fmla="*/ 571503 w 607639"/>
              <a:gd name="connsiteY22" fmla="*/ 570640 h 606722"/>
              <a:gd name="connsiteX23" fmla="*/ 571503 w 607639"/>
              <a:gd name="connsiteY23" fmla="*/ 321357 h 606722"/>
              <a:gd name="connsiteX24" fmla="*/ 36136 w 607639"/>
              <a:gd name="connsiteY24" fmla="*/ 321357 h 606722"/>
              <a:gd name="connsiteX25" fmla="*/ 36136 w 607639"/>
              <a:gd name="connsiteY25" fmla="*/ 570640 h 606722"/>
              <a:gd name="connsiteX26" fmla="*/ 285796 w 607639"/>
              <a:gd name="connsiteY26" fmla="*/ 570640 h 606722"/>
              <a:gd name="connsiteX27" fmla="*/ 285796 w 607639"/>
              <a:gd name="connsiteY27" fmla="*/ 321357 h 606722"/>
              <a:gd name="connsiteX28" fmla="*/ 365600 w 607639"/>
              <a:gd name="connsiteY28" fmla="*/ 142613 h 606722"/>
              <a:gd name="connsiteX29" fmla="*/ 527689 w 607639"/>
              <a:gd name="connsiteY29" fmla="*/ 142613 h 606722"/>
              <a:gd name="connsiteX30" fmla="*/ 527689 w 607639"/>
              <a:gd name="connsiteY30" fmla="*/ 178743 h 606722"/>
              <a:gd name="connsiteX31" fmla="*/ 365600 w 607639"/>
              <a:gd name="connsiteY31" fmla="*/ 178743 h 606722"/>
              <a:gd name="connsiteX32" fmla="*/ 142861 w 607639"/>
              <a:gd name="connsiteY32" fmla="*/ 79810 h 606722"/>
              <a:gd name="connsiteX33" fmla="*/ 178988 w 607639"/>
              <a:gd name="connsiteY33" fmla="*/ 79810 h 606722"/>
              <a:gd name="connsiteX34" fmla="*/ 178988 w 607639"/>
              <a:gd name="connsiteY34" fmla="*/ 142638 h 606722"/>
              <a:gd name="connsiteX35" fmla="*/ 241899 w 607639"/>
              <a:gd name="connsiteY35" fmla="*/ 142638 h 606722"/>
              <a:gd name="connsiteX36" fmla="*/ 241899 w 607639"/>
              <a:gd name="connsiteY36" fmla="*/ 178718 h 606722"/>
              <a:gd name="connsiteX37" fmla="*/ 178988 w 607639"/>
              <a:gd name="connsiteY37" fmla="*/ 178718 h 606722"/>
              <a:gd name="connsiteX38" fmla="*/ 178988 w 607639"/>
              <a:gd name="connsiteY38" fmla="*/ 241546 h 606722"/>
              <a:gd name="connsiteX39" fmla="*/ 142861 w 607639"/>
              <a:gd name="connsiteY39" fmla="*/ 241546 h 606722"/>
              <a:gd name="connsiteX40" fmla="*/ 142861 w 607639"/>
              <a:gd name="connsiteY40" fmla="*/ 178718 h 606722"/>
              <a:gd name="connsiteX41" fmla="*/ 79951 w 607639"/>
              <a:gd name="connsiteY41" fmla="*/ 178718 h 606722"/>
              <a:gd name="connsiteX42" fmla="*/ 79951 w 607639"/>
              <a:gd name="connsiteY42" fmla="*/ 142638 h 606722"/>
              <a:gd name="connsiteX43" fmla="*/ 142861 w 607639"/>
              <a:gd name="connsiteY43" fmla="*/ 142638 h 606722"/>
              <a:gd name="connsiteX44" fmla="*/ 321843 w 607639"/>
              <a:gd name="connsiteY44" fmla="*/ 36082 h 606722"/>
              <a:gd name="connsiteX45" fmla="*/ 321843 w 607639"/>
              <a:gd name="connsiteY45" fmla="*/ 285365 h 606722"/>
              <a:gd name="connsiteX46" fmla="*/ 571503 w 607639"/>
              <a:gd name="connsiteY46" fmla="*/ 285365 h 606722"/>
              <a:gd name="connsiteX47" fmla="*/ 571503 w 607639"/>
              <a:gd name="connsiteY47" fmla="*/ 36082 h 606722"/>
              <a:gd name="connsiteX48" fmla="*/ 36136 w 607639"/>
              <a:gd name="connsiteY48" fmla="*/ 36082 h 606722"/>
              <a:gd name="connsiteX49" fmla="*/ 36136 w 607639"/>
              <a:gd name="connsiteY49" fmla="*/ 285365 h 606722"/>
              <a:gd name="connsiteX50" fmla="*/ 285796 w 607639"/>
              <a:gd name="connsiteY50" fmla="*/ 285365 h 606722"/>
              <a:gd name="connsiteX51" fmla="*/ 285796 w 607639"/>
              <a:gd name="connsiteY51" fmla="*/ 36082 h 606722"/>
              <a:gd name="connsiteX52" fmla="*/ 0 w 607639"/>
              <a:gd name="connsiteY52" fmla="*/ 0 h 606722"/>
              <a:gd name="connsiteX53" fmla="*/ 285796 w 607639"/>
              <a:gd name="connsiteY53" fmla="*/ 0 h 606722"/>
              <a:gd name="connsiteX54" fmla="*/ 321843 w 607639"/>
              <a:gd name="connsiteY54" fmla="*/ 0 h 606722"/>
              <a:gd name="connsiteX55" fmla="*/ 607639 w 607639"/>
              <a:gd name="connsiteY55" fmla="*/ 0 h 606722"/>
              <a:gd name="connsiteX56" fmla="*/ 607639 w 607639"/>
              <a:gd name="connsiteY56" fmla="*/ 285365 h 606722"/>
              <a:gd name="connsiteX57" fmla="*/ 607639 w 607639"/>
              <a:gd name="connsiteY57" fmla="*/ 321357 h 606722"/>
              <a:gd name="connsiteX58" fmla="*/ 607639 w 607639"/>
              <a:gd name="connsiteY58" fmla="*/ 606722 h 606722"/>
              <a:gd name="connsiteX59" fmla="*/ 321843 w 607639"/>
              <a:gd name="connsiteY59" fmla="*/ 606722 h 606722"/>
              <a:gd name="connsiteX60" fmla="*/ 285796 w 607639"/>
              <a:gd name="connsiteY60" fmla="*/ 606722 h 606722"/>
              <a:gd name="connsiteX61" fmla="*/ 0 w 607639"/>
              <a:gd name="connsiteY61" fmla="*/ 606722 h 606722"/>
              <a:gd name="connsiteX62" fmla="*/ 0 w 607639"/>
              <a:gd name="connsiteY62" fmla="*/ 321357 h 606722"/>
              <a:gd name="connsiteX63" fmla="*/ 0 w 607639"/>
              <a:gd name="connsiteY63" fmla="*/ 285365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7639" h="606722">
                <a:moveTo>
                  <a:pt x="365600" y="458041"/>
                </a:moveTo>
                <a:lnTo>
                  <a:pt x="527689" y="458041"/>
                </a:lnTo>
                <a:lnTo>
                  <a:pt x="527689" y="494029"/>
                </a:lnTo>
                <a:lnTo>
                  <a:pt x="365600" y="494029"/>
                </a:lnTo>
                <a:close/>
                <a:moveTo>
                  <a:pt x="365600" y="397989"/>
                </a:moveTo>
                <a:lnTo>
                  <a:pt x="527689" y="397989"/>
                </a:lnTo>
                <a:lnTo>
                  <a:pt x="527689" y="433977"/>
                </a:lnTo>
                <a:lnTo>
                  <a:pt x="365600" y="433977"/>
                </a:lnTo>
                <a:close/>
                <a:moveTo>
                  <a:pt x="116428" y="376043"/>
                </a:moveTo>
                <a:lnTo>
                  <a:pt x="160924" y="420554"/>
                </a:lnTo>
                <a:lnTo>
                  <a:pt x="205419" y="376043"/>
                </a:lnTo>
                <a:lnTo>
                  <a:pt x="230960" y="401542"/>
                </a:lnTo>
                <a:lnTo>
                  <a:pt x="186464" y="446053"/>
                </a:lnTo>
                <a:lnTo>
                  <a:pt x="230960" y="490475"/>
                </a:lnTo>
                <a:lnTo>
                  <a:pt x="205419" y="515974"/>
                </a:lnTo>
                <a:lnTo>
                  <a:pt x="160924" y="471463"/>
                </a:lnTo>
                <a:lnTo>
                  <a:pt x="116428" y="515974"/>
                </a:lnTo>
                <a:lnTo>
                  <a:pt x="90888" y="490475"/>
                </a:lnTo>
                <a:lnTo>
                  <a:pt x="135383" y="446053"/>
                </a:lnTo>
                <a:lnTo>
                  <a:pt x="90888" y="401542"/>
                </a:lnTo>
                <a:close/>
                <a:moveTo>
                  <a:pt x="321843" y="321357"/>
                </a:moveTo>
                <a:lnTo>
                  <a:pt x="321843" y="570640"/>
                </a:lnTo>
                <a:lnTo>
                  <a:pt x="571503" y="570640"/>
                </a:lnTo>
                <a:lnTo>
                  <a:pt x="571503" y="321357"/>
                </a:lnTo>
                <a:close/>
                <a:moveTo>
                  <a:pt x="36136" y="321357"/>
                </a:moveTo>
                <a:lnTo>
                  <a:pt x="36136" y="570640"/>
                </a:lnTo>
                <a:lnTo>
                  <a:pt x="285796" y="570640"/>
                </a:lnTo>
                <a:lnTo>
                  <a:pt x="285796" y="321357"/>
                </a:lnTo>
                <a:close/>
                <a:moveTo>
                  <a:pt x="365600" y="142613"/>
                </a:moveTo>
                <a:lnTo>
                  <a:pt x="527689" y="142613"/>
                </a:lnTo>
                <a:lnTo>
                  <a:pt x="527689" y="178743"/>
                </a:lnTo>
                <a:lnTo>
                  <a:pt x="365600" y="178743"/>
                </a:lnTo>
                <a:close/>
                <a:moveTo>
                  <a:pt x="142861" y="79810"/>
                </a:moveTo>
                <a:lnTo>
                  <a:pt x="178988" y="79810"/>
                </a:lnTo>
                <a:lnTo>
                  <a:pt x="178988" y="142638"/>
                </a:lnTo>
                <a:lnTo>
                  <a:pt x="241899" y="142638"/>
                </a:lnTo>
                <a:lnTo>
                  <a:pt x="241899" y="178718"/>
                </a:lnTo>
                <a:lnTo>
                  <a:pt x="178988" y="178718"/>
                </a:lnTo>
                <a:lnTo>
                  <a:pt x="178988" y="241546"/>
                </a:lnTo>
                <a:lnTo>
                  <a:pt x="142861" y="241546"/>
                </a:lnTo>
                <a:lnTo>
                  <a:pt x="142861" y="178718"/>
                </a:lnTo>
                <a:lnTo>
                  <a:pt x="79951" y="178718"/>
                </a:lnTo>
                <a:lnTo>
                  <a:pt x="79951" y="142638"/>
                </a:lnTo>
                <a:lnTo>
                  <a:pt x="142861" y="142638"/>
                </a:lnTo>
                <a:close/>
                <a:moveTo>
                  <a:pt x="321843" y="36082"/>
                </a:moveTo>
                <a:lnTo>
                  <a:pt x="321843" y="285365"/>
                </a:lnTo>
                <a:lnTo>
                  <a:pt x="571503" y="285365"/>
                </a:lnTo>
                <a:lnTo>
                  <a:pt x="571503" y="36082"/>
                </a:lnTo>
                <a:close/>
                <a:moveTo>
                  <a:pt x="36136" y="36082"/>
                </a:moveTo>
                <a:lnTo>
                  <a:pt x="36136" y="285365"/>
                </a:lnTo>
                <a:lnTo>
                  <a:pt x="285796" y="285365"/>
                </a:lnTo>
                <a:lnTo>
                  <a:pt x="285796" y="36082"/>
                </a:lnTo>
                <a:close/>
                <a:moveTo>
                  <a:pt x="0" y="0"/>
                </a:moveTo>
                <a:lnTo>
                  <a:pt x="285796" y="0"/>
                </a:lnTo>
                <a:lnTo>
                  <a:pt x="321843" y="0"/>
                </a:lnTo>
                <a:lnTo>
                  <a:pt x="607639" y="0"/>
                </a:lnTo>
                <a:lnTo>
                  <a:pt x="607639" y="285365"/>
                </a:lnTo>
                <a:lnTo>
                  <a:pt x="607639" y="321357"/>
                </a:lnTo>
                <a:lnTo>
                  <a:pt x="607639" y="606722"/>
                </a:lnTo>
                <a:lnTo>
                  <a:pt x="321843" y="606722"/>
                </a:lnTo>
                <a:lnTo>
                  <a:pt x="285796" y="606722"/>
                </a:lnTo>
                <a:lnTo>
                  <a:pt x="0" y="606722"/>
                </a:lnTo>
                <a:lnTo>
                  <a:pt x="0" y="321357"/>
                </a:lnTo>
                <a:lnTo>
                  <a:pt x="0" y="2853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1966867" y="1793343"/>
            <a:ext cx="1908342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UI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渲染的整个过程是由 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CPU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和 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GPU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两个部分协同完成的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1970209" y="1446987"/>
            <a:ext cx="1525466" cy="52854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过于复杂</a:t>
            </a: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的布局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41724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4429041" y="1674099"/>
            <a:ext cx="664409" cy="537877"/>
          </a:xfrm>
          <a:custGeom>
            <a:avLst/>
            <a:gdLst>
              <a:gd name="T0" fmla="*/ 120 w 671"/>
              <a:gd name="T1" fmla="*/ 348 h 544"/>
              <a:gd name="T2" fmla="*/ 149 w 671"/>
              <a:gd name="T3" fmla="*/ 343 h 544"/>
              <a:gd name="T4" fmla="*/ 203 w 671"/>
              <a:gd name="T5" fmla="*/ 329 h 544"/>
              <a:gd name="T6" fmla="*/ 250 w 671"/>
              <a:gd name="T7" fmla="*/ 377 h 544"/>
              <a:gd name="T8" fmla="*/ 230 w 671"/>
              <a:gd name="T9" fmla="*/ 431 h 544"/>
              <a:gd name="T10" fmla="*/ 225 w 671"/>
              <a:gd name="T11" fmla="*/ 460 h 544"/>
              <a:gd name="T12" fmla="*/ 308 w 671"/>
              <a:gd name="T13" fmla="*/ 544 h 544"/>
              <a:gd name="T14" fmla="*/ 334 w 671"/>
              <a:gd name="T15" fmla="*/ 538 h 544"/>
              <a:gd name="T16" fmla="*/ 387 w 671"/>
              <a:gd name="T17" fmla="*/ 524 h 544"/>
              <a:gd name="T18" fmla="*/ 593 w 671"/>
              <a:gd name="T19" fmla="*/ 171 h 544"/>
              <a:gd name="T20" fmla="*/ 298 w 671"/>
              <a:gd name="T21" fmla="*/ 15 h 544"/>
              <a:gd name="T22" fmla="*/ 22 w 671"/>
              <a:gd name="T23" fmla="*/ 279 h 544"/>
              <a:gd name="T24" fmla="*/ 120 w 671"/>
              <a:gd name="T25" fmla="*/ 348 h 544"/>
              <a:gd name="T26" fmla="*/ 558 w 671"/>
              <a:gd name="T27" fmla="*/ 279 h 544"/>
              <a:gd name="T28" fmla="*/ 541 w 671"/>
              <a:gd name="T29" fmla="*/ 330 h 544"/>
              <a:gd name="T30" fmla="*/ 487 w 671"/>
              <a:gd name="T31" fmla="*/ 330 h 544"/>
              <a:gd name="T32" fmla="*/ 504 w 671"/>
              <a:gd name="T33" fmla="*/ 279 h 544"/>
              <a:gd name="T34" fmla="*/ 558 w 671"/>
              <a:gd name="T35" fmla="*/ 279 h 544"/>
              <a:gd name="T36" fmla="*/ 464 w 671"/>
              <a:gd name="T37" fmla="*/ 162 h 544"/>
              <a:gd name="T38" fmla="*/ 517 w 671"/>
              <a:gd name="T39" fmla="*/ 152 h 544"/>
              <a:gd name="T40" fmla="*/ 509 w 671"/>
              <a:gd name="T41" fmla="*/ 205 h 544"/>
              <a:gd name="T42" fmla="*/ 456 w 671"/>
              <a:gd name="T43" fmla="*/ 214 h 544"/>
              <a:gd name="T44" fmla="*/ 464 w 671"/>
              <a:gd name="T45" fmla="*/ 162 h 544"/>
              <a:gd name="T46" fmla="*/ 357 w 671"/>
              <a:gd name="T47" fmla="*/ 111 h 544"/>
              <a:gd name="T48" fmla="*/ 402 w 671"/>
              <a:gd name="T49" fmla="*/ 82 h 544"/>
              <a:gd name="T50" fmla="*/ 415 w 671"/>
              <a:gd name="T51" fmla="*/ 133 h 544"/>
              <a:gd name="T52" fmla="*/ 370 w 671"/>
              <a:gd name="T53" fmla="*/ 163 h 544"/>
              <a:gd name="T54" fmla="*/ 357 w 671"/>
              <a:gd name="T55" fmla="*/ 111 h 544"/>
              <a:gd name="T56" fmla="*/ 353 w 671"/>
              <a:gd name="T57" fmla="*/ 391 h 544"/>
              <a:gd name="T58" fmla="*/ 418 w 671"/>
              <a:gd name="T59" fmla="*/ 427 h 544"/>
              <a:gd name="T60" fmla="*/ 363 w 671"/>
              <a:gd name="T61" fmla="*/ 477 h 544"/>
              <a:gd name="T62" fmla="*/ 298 w 671"/>
              <a:gd name="T63" fmla="*/ 441 h 544"/>
              <a:gd name="T64" fmla="*/ 353 w 671"/>
              <a:gd name="T65" fmla="*/ 391 h 544"/>
              <a:gd name="T66" fmla="*/ 253 w 671"/>
              <a:gd name="T67" fmla="*/ 79 h 544"/>
              <a:gd name="T68" fmla="*/ 286 w 671"/>
              <a:gd name="T69" fmla="*/ 121 h 544"/>
              <a:gd name="T70" fmla="*/ 257 w 671"/>
              <a:gd name="T71" fmla="*/ 165 h 544"/>
              <a:gd name="T72" fmla="*/ 224 w 671"/>
              <a:gd name="T73" fmla="*/ 123 h 544"/>
              <a:gd name="T74" fmla="*/ 253 w 671"/>
              <a:gd name="T75" fmla="*/ 79 h 544"/>
              <a:gd name="T76" fmla="*/ 129 w 671"/>
              <a:gd name="T77" fmla="*/ 173 h 544"/>
              <a:gd name="T78" fmla="*/ 177 w 671"/>
              <a:gd name="T79" fmla="*/ 197 h 544"/>
              <a:gd name="T80" fmla="*/ 168 w 671"/>
              <a:gd name="T81" fmla="*/ 250 h 544"/>
              <a:gd name="T82" fmla="*/ 121 w 671"/>
              <a:gd name="T83" fmla="*/ 226 h 544"/>
              <a:gd name="T84" fmla="*/ 129 w 671"/>
              <a:gd name="T85" fmla="*/ 173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1" h="544">
                <a:moveTo>
                  <a:pt x="120" y="348"/>
                </a:moveTo>
                <a:cubicBezTo>
                  <a:pt x="130" y="348"/>
                  <a:pt x="140" y="347"/>
                  <a:pt x="149" y="343"/>
                </a:cubicBezTo>
                <a:cubicBezTo>
                  <a:pt x="164" y="338"/>
                  <a:pt x="187" y="327"/>
                  <a:pt x="203" y="329"/>
                </a:cubicBezTo>
                <a:cubicBezTo>
                  <a:pt x="224" y="332"/>
                  <a:pt x="250" y="343"/>
                  <a:pt x="250" y="377"/>
                </a:cubicBezTo>
                <a:cubicBezTo>
                  <a:pt x="250" y="393"/>
                  <a:pt x="236" y="416"/>
                  <a:pt x="230" y="431"/>
                </a:cubicBezTo>
                <a:cubicBezTo>
                  <a:pt x="227" y="440"/>
                  <a:pt x="225" y="450"/>
                  <a:pt x="225" y="460"/>
                </a:cubicBezTo>
                <a:cubicBezTo>
                  <a:pt x="225" y="507"/>
                  <a:pt x="262" y="544"/>
                  <a:pt x="308" y="544"/>
                </a:cubicBezTo>
                <a:cubicBezTo>
                  <a:pt x="316" y="544"/>
                  <a:pt x="325" y="541"/>
                  <a:pt x="334" y="538"/>
                </a:cubicBezTo>
                <a:cubicBezTo>
                  <a:pt x="348" y="533"/>
                  <a:pt x="371" y="526"/>
                  <a:pt x="387" y="524"/>
                </a:cubicBezTo>
                <a:cubicBezTo>
                  <a:pt x="603" y="492"/>
                  <a:pt x="671" y="351"/>
                  <a:pt x="593" y="171"/>
                </a:cubicBezTo>
                <a:cubicBezTo>
                  <a:pt x="561" y="96"/>
                  <a:pt x="449" y="0"/>
                  <a:pt x="298" y="15"/>
                </a:cubicBezTo>
                <a:cubicBezTo>
                  <a:pt x="93" y="35"/>
                  <a:pt x="0" y="224"/>
                  <a:pt x="22" y="279"/>
                </a:cubicBezTo>
                <a:cubicBezTo>
                  <a:pt x="39" y="322"/>
                  <a:pt x="74" y="348"/>
                  <a:pt x="120" y="348"/>
                </a:cubicBezTo>
                <a:close/>
                <a:moveTo>
                  <a:pt x="558" y="279"/>
                </a:moveTo>
                <a:cubicBezTo>
                  <a:pt x="568" y="293"/>
                  <a:pt x="560" y="316"/>
                  <a:pt x="541" y="330"/>
                </a:cubicBezTo>
                <a:cubicBezTo>
                  <a:pt x="521" y="344"/>
                  <a:pt x="497" y="344"/>
                  <a:pt x="487" y="330"/>
                </a:cubicBezTo>
                <a:cubicBezTo>
                  <a:pt x="477" y="316"/>
                  <a:pt x="485" y="293"/>
                  <a:pt x="504" y="279"/>
                </a:cubicBezTo>
                <a:cubicBezTo>
                  <a:pt x="524" y="265"/>
                  <a:pt x="548" y="265"/>
                  <a:pt x="558" y="279"/>
                </a:cubicBezTo>
                <a:close/>
                <a:moveTo>
                  <a:pt x="464" y="162"/>
                </a:moveTo>
                <a:cubicBezTo>
                  <a:pt x="481" y="144"/>
                  <a:pt x="504" y="140"/>
                  <a:pt x="517" y="152"/>
                </a:cubicBezTo>
                <a:cubicBezTo>
                  <a:pt x="529" y="164"/>
                  <a:pt x="526" y="188"/>
                  <a:pt x="509" y="205"/>
                </a:cubicBezTo>
                <a:cubicBezTo>
                  <a:pt x="492" y="222"/>
                  <a:pt x="469" y="226"/>
                  <a:pt x="456" y="214"/>
                </a:cubicBezTo>
                <a:cubicBezTo>
                  <a:pt x="444" y="203"/>
                  <a:pt x="447" y="179"/>
                  <a:pt x="464" y="162"/>
                </a:cubicBezTo>
                <a:close/>
                <a:moveTo>
                  <a:pt x="357" y="111"/>
                </a:moveTo>
                <a:cubicBezTo>
                  <a:pt x="366" y="88"/>
                  <a:pt x="386" y="75"/>
                  <a:pt x="402" y="82"/>
                </a:cubicBezTo>
                <a:cubicBezTo>
                  <a:pt x="418" y="88"/>
                  <a:pt x="424" y="111"/>
                  <a:pt x="415" y="133"/>
                </a:cubicBezTo>
                <a:cubicBezTo>
                  <a:pt x="407" y="156"/>
                  <a:pt x="387" y="169"/>
                  <a:pt x="370" y="163"/>
                </a:cubicBezTo>
                <a:cubicBezTo>
                  <a:pt x="354" y="156"/>
                  <a:pt x="348" y="133"/>
                  <a:pt x="357" y="111"/>
                </a:cubicBezTo>
                <a:close/>
                <a:moveTo>
                  <a:pt x="353" y="391"/>
                </a:moveTo>
                <a:cubicBezTo>
                  <a:pt x="386" y="387"/>
                  <a:pt x="415" y="403"/>
                  <a:pt x="418" y="427"/>
                </a:cubicBezTo>
                <a:cubicBezTo>
                  <a:pt x="420" y="451"/>
                  <a:pt x="396" y="473"/>
                  <a:pt x="363" y="477"/>
                </a:cubicBezTo>
                <a:cubicBezTo>
                  <a:pt x="329" y="481"/>
                  <a:pt x="300" y="465"/>
                  <a:pt x="298" y="441"/>
                </a:cubicBezTo>
                <a:cubicBezTo>
                  <a:pt x="295" y="417"/>
                  <a:pt x="320" y="395"/>
                  <a:pt x="353" y="391"/>
                </a:cubicBezTo>
                <a:close/>
                <a:moveTo>
                  <a:pt x="253" y="79"/>
                </a:moveTo>
                <a:cubicBezTo>
                  <a:pt x="271" y="78"/>
                  <a:pt x="285" y="97"/>
                  <a:pt x="286" y="121"/>
                </a:cubicBezTo>
                <a:cubicBezTo>
                  <a:pt x="287" y="145"/>
                  <a:pt x="274" y="165"/>
                  <a:pt x="257" y="165"/>
                </a:cubicBezTo>
                <a:cubicBezTo>
                  <a:pt x="240" y="166"/>
                  <a:pt x="225" y="147"/>
                  <a:pt x="224" y="123"/>
                </a:cubicBezTo>
                <a:cubicBezTo>
                  <a:pt x="223" y="99"/>
                  <a:pt x="236" y="79"/>
                  <a:pt x="253" y="79"/>
                </a:cubicBezTo>
                <a:close/>
                <a:moveTo>
                  <a:pt x="129" y="173"/>
                </a:moveTo>
                <a:cubicBezTo>
                  <a:pt x="144" y="165"/>
                  <a:pt x="166" y="176"/>
                  <a:pt x="177" y="197"/>
                </a:cubicBezTo>
                <a:cubicBezTo>
                  <a:pt x="187" y="219"/>
                  <a:pt x="184" y="242"/>
                  <a:pt x="168" y="250"/>
                </a:cubicBezTo>
                <a:cubicBezTo>
                  <a:pt x="153" y="258"/>
                  <a:pt x="132" y="247"/>
                  <a:pt x="121" y="226"/>
                </a:cubicBezTo>
                <a:cubicBezTo>
                  <a:pt x="110" y="204"/>
                  <a:pt x="114" y="180"/>
                  <a:pt x="129" y="1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5167267" y="1793343"/>
            <a:ext cx="1908342" cy="57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理想情况下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每屏每帧上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每个像素点应该只被绘制一次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如果有多次绘制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9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就是过度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绘制了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5170609" y="1446987"/>
            <a:ext cx="1395913" cy="52854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过度绘制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3037009" y="3692663"/>
            <a:ext cx="1908342" cy="2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UI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线程的复杂运算会造成</a:t>
            </a: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UI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阻塞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3040351" y="3346307"/>
            <a:ext cx="1647561" cy="253146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UI</a:t>
            </a: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线程复杂计算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23009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Freeform 7"/>
          <p:cNvSpPr>
            <a:spLocks noEditPoints="1"/>
          </p:cNvSpPr>
          <p:nvPr/>
        </p:nvSpPr>
        <p:spPr bwMode="auto">
          <a:xfrm>
            <a:off x="5515454" y="3569729"/>
            <a:ext cx="605984" cy="476201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00" h="4092">
                <a:moveTo>
                  <a:pt x="5200" y="2909"/>
                </a:moveTo>
                <a:cubicBezTo>
                  <a:pt x="5200" y="2861"/>
                  <a:pt x="5180" y="2819"/>
                  <a:pt x="5145" y="2782"/>
                </a:cubicBezTo>
                <a:cubicBezTo>
                  <a:pt x="5173" y="2754"/>
                  <a:pt x="5193" y="2722"/>
                  <a:pt x="5200" y="2686"/>
                </a:cubicBezTo>
                <a:lnTo>
                  <a:pt x="5200" y="2529"/>
                </a:lnTo>
                <a:cubicBezTo>
                  <a:pt x="5200" y="2335"/>
                  <a:pt x="4870" y="2230"/>
                  <a:pt x="4559" y="2230"/>
                </a:cubicBezTo>
                <a:cubicBezTo>
                  <a:pt x="4249" y="2230"/>
                  <a:pt x="3919" y="2335"/>
                  <a:pt x="3919" y="2529"/>
                </a:cubicBezTo>
                <a:lnTo>
                  <a:pt x="3919" y="2682"/>
                </a:lnTo>
                <a:lnTo>
                  <a:pt x="3919" y="2686"/>
                </a:lnTo>
                <a:cubicBezTo>
                  <a:pt x="3927" y="2721"/>
                  <a:pt x="3946" y="2753"/>
                  <a:pt x="3973" y="2782"/>
                </a:cubicBezTo>
                <a:cubicBezTo>
                  <a:pt x="3954" y="2803"/>
                  <a:pt x="3939" y="2825"/>
                  <a:pt x="3930" y="2850"/>
                </a:cubicBezTo>
                <a:lnTo>
                  <a:pt x="3493" y="2555"/>
                </a:lnTo>
                <a:cubicBezTo>
                  <a:pt x="3532" y="2513"/>
                  <a:pt x="3559" y="2467"/>
                  <a:pt x="3570" y="2415"/>
                </a:cubicBezTo>
                <a:lnTo>
                  <a:pt x="3570" y="2178"/>
                </a:lnTo>
                <a:cubicBezTo>
                  <a:pt x="3570" y="2106"/>
                  <a:pt x="3539" y="2042"/>
                  <a:pt x="3487" y="1986"/>
                </a:cubicBezTo>
                <a:cubicBezTo>
                  <a:pt x="3529" y="1943"/>
                  <a:pt x="3558" y="1894"/>
                  <a:pt x="3570" y="1840"/>
                </a:cubicBezTo>
                <a:lnTo>
                  <a:pt x="3570" y="1836"/>
                </a:lnTo>
                <a:lnTo>
                  <a:pt x="4240" y="1539"/>
                </a:lnTo>
                <a:cubicBezTo>
                  <a:pt x="4267" y="1541"/>
                  <a:pt x="4294" y="1542"/>
                  <a:pt x="4320" y="1542"/>
                </a:cubicBezTo>
                <a:cubicBezTo>
                  <a:pt x="4548" y="1542"/>
                  <a:pt x="4793" y="1471"/>
                  <a:pt x="4821" y="1335"/>
                </a:cubicBezTo>
                <a:lnTo>
                  <a:pt x="4821" y="1212"/>
                </a:lnTo>
                <a:cubicBezTo>
                  <a:pt x="4821" y="1175"/>
                  <a:pt x="4805" y="1142"/>
                  <a:pt x="4778" y="1113"/>
                </a:cubicBezTo>
                <a:cubicBezTo>
                  <a:pt x="4800" y="1091"/>
                  <a:pt x="4815" y="1066"/>
                  <a:pt x="4821" y="1038"/>
                </a:cubicBezTo>
                <a:lnTo>
                  <a:pt x="4821" y="915"/>
                </a:lnTo>
                <a:cubicBezTo>
                  <a:pt x="4821" y="878"/>
                  <a:pt x="4805" y="845"/>
                  <a:pt x="4778" y="816"/>
                </a:cubicBezTo>
                <a:cubicBezTo>
                  <a:pt x="4800" y="794"/>
                  <a:pt x="4815" y="769"/>
                  <a:pt x="4821" y="741"/>
                </a:cubicBezTo>
                <a:lnTo>
                  <a:pt x="4821" y="618"/>
                </a:lnTo>
                <a:cubicBezTo>
                  <a:pt x="4821" y="581"/>
                  <a:pt x="4805" y="548"/>
                  <a:pt x="4778" y="519"/>
                </a:cubicBezTo>
                <a:cubicBezTo>
                  <a:pt x="4800" y="497"/>
                  <a:pt x="4815" y="472"/>
                  <a:pt x="4821" y="444"/>
                </a:cubicBezTo>
                <a:lnTo>
                  <a:pt x="4821" y="321"/>
                </a:lnTo>
                <a:cubicBezTo>
                  <a:pt x="4821" y="170"/>
                  <a:pt x="4563" y="88"/>
                  <a:pt x="4320" y="88"/>
                </a:cubicBezTo>
                <a:cubicBezTo>
                  <a:pt x="4078" y="88"/>
                  <a:pt x="3820" y="170"/>
                  <a:pt x="3820" y="321"/>
                </a:cubicBezTo>
                <a:lnTo>
                  <a:pt x="3820" y="441"/>
                </a:lnTo>
                <a:lnTo>
                  <a:pt x="3820" y="444"/>
                </a:lnTo>
                <a:cubicBezTo>
                  <a:pt x="3826" y="472"/>
                  <a:pt x="3841" y="497"/>
                  <a:pt x="3863" y="519"/>
                </a:cubicBezTo>
                <a:cubicBezTo>
                  <a:pt x="3836" y="548"/>
                  <a:pt x="3820" y="581"/>
                  <a:pt x="3820" y="618"/>
                </a:cubicBezTo>
                <a:lnTo>
                  <a:pt x="3820" y="738"/>
                </a:lnTo>
                <a:lnTo>
                  <a:pt x="3820" y="741"/>
                </a:lnTo>
                <a:cubicBezTo>
                  <a:pt x="3826" y="769"/>
                  <a:pt x="3841" y="794"/>
                  <a:pt x="3863" y="816"/>
                </a:cubicBezTo>
                <a:cubicBezTo>
                  <a:pt x="3836" y="845"/>
                  <a:pt x="3820" y="878"/>
                  <a:pt x="3820" y="915"/>
                </a:cubicBezTo>
                <a:lnTo>
                  <a:pt x="3820" y="1035"/>
                </a:lnTo>
                <a:lnTo>
                  <a:pt x="3820" y="1038"/>
                </a:lnTo>
                <a:cubicBezTo>
                  <a:pt x="3826" y="1066"/>
                  <a:pt x="3841" y="1091"/>
                  <a:pt x="3863" y="1113"/>
                </a:cubicBezTo>
                <a:cubicBezTo>
                  <a:pt x="3836" y="1142"/>
                  <a:pt x="3820" y="1175"/>
                  <a:pt x="3820" y="1212"/>
                </a:cubicBezTo>
                <a:lnTo>
                  <a:pt x="3820" y="1332"/>
                </a:lnTo>
                <a:lnTo>
                  <a:pt x="3820" y="1335"/>
                </a:lnTo>
                <a:cubicBezTo>
                  <a:pt x="3831" y="1385"/>
                  <a:pt x="3871" y="1426"/>
                  <a:pt x="3928" y="1459"/>
                </a:cubicBezTo>
                <a:lnTo>
                  <a:pt x="3570" y="1618"/>
                </a:lnTo>
                <a:lnTo>
                  <a:pt x="3570" y="1602"/>
                </a:lnTo>
                <a:cubicBezTo>
                  <a:pt x="3570" y="1530"/>
                  <a:pt x="3539" y="1467"/>
                  <a:pt x="3487" y="1411"/>
                </a:cubicBezTo>
                <a:cubicBezTo>
                  <a:pt x="3529" y="1368"/>
                  <a:pt x="3558" y="1319"/>
                  <a:pt x="3570" y="1265"/>
                </a:cubicBezTo>
                <a:lnTo>
                  <a:pt x="3570" y="1027"/>
                </a:lnTo>
                <a:cubicBezTo>
                  <a:pt x="3570" y="955"/>
                  <a:pt x="3539" y="892"/>
                  <a:pt x="3487" y="836"/>
                </a:cubicBezTo>
                <a:cubicBezTo>
                  <a:pt x="3529" y="793"/>
                  <a:pt x="3558" y="744"/>
                  <a:pt x="3570" y="690"/>
                </a:cubicBezTo>
                <a:lnTo>
                  <a:pt x="3570" y="452"/>
                </a:lnTo>
                <a:cubicBezTo>
                  <a:pt x="3570" y="159"/>
                  <a:pt x="3070" y="0"/>
                  <a:pt x="2600" y="0"/>
                </a:cubicBezTo>
                <a:cubicBezTo>
                  <a:pt x="2130" y="0"/>
                  <a:pt x="1631" y="159"/>
                  <a:pt x="1631" y="452"/>
                </a:cubicBezTo>
                <a:lnTo>
                  <a:pt x="1631" y="685"/>
                </a:lnTo>
                <a:lnTo>
                  <a:pt x="1631" y="690"/>
                </a:lnTo>
                <a:cubicBezTo>
                  <a:pt x="1642" y="744"/>
                  <a:pt x="1671" y="792"/>
                  <a:pt x="1713" y="836"/>
                </a:cubicBezTo>
                <a:cubicBezTo>
                  <a:pt x="1661" y="891"/>
                  <a:pt x="1631" y="955"/>
                  <a:pt x="1631" y="1027"/>
                </a:cubicBezTo>
                <a:lnTo>
                  <a:pt x="1631" y="1260"/>
                </a:lnTo>
                <a:lnTo>
                  <a:pt x="1631" y="1265"/>
                </a:lnTo>
                <a:cubicBezTo>
                  <a:pt x="1642" y="1319"/>
                  <a:pt x="1671" y="1368"/>
                  <a:pt x="1713" y="1411"/>
                </a:cubicBezTo>
                <a:cubicBezTo>
                  <a:pt x="1661" y="1466"/>
                  <a:pt x="1631" y="1530"/>
                  <a:pt x="1631" y="1602"/>
                </a:cubicBezTo>
                <a:lnTo>
                  <a:pt x="1631" y="1618"/>
                </a:lnTo>
                <a:lnTo>
                  <a:pt x="1272" y="1459"/>
                </a:lnTo>
                <a:cubicBezTo>
                  <a:pt x="1330" y="1426"/>
                  <a:pt x="1370" y="1385"/>
                  <a:pt x="1380" y="1335"/>
                </a:cubicBezTo>
                <a:lnTo>
                  <a:pt x="1380" y="1212"/>
                </a:lnTo>
                <a:cubicBezTo>
                  <a:pt x="1380" y="1175"/>
                  <a:pt x="1364" y="1142"/>
                  <a:pt x="1337" y="1113"/>
                </a:cubicBezTo>
                <a:cubicBezTo>
                  <a:pt x="1359" y="1091"/>
                  <a:pt x="1374" y="1066"/>
                  <a:pt x="1380" y="1038"/>
                </a:cubicBezTo>
                <a:lnTo>
                  <a:pt x="1380" y="915"/>
                </a:lnTo>
                <a:cubicBezTo>
                  <a:pt x="1380" y="878"/>
                  <a:pt x="1364" y="845"/>
                  <a:pt x="1337" y="816"/>
                </a:cubicBezTo>
                <a:cubicBezTo>
                  <a:pt x="1359" y="794"/>
                  <a:pt x="1374" y="769"/>
                  <a:pt x="1380" y="741"/>
                </a:cubicBezTo>
                <a:lnTo>
                  <a:pt x="1380" y="618"/>
                </a:lnTo>
                <a:cubicBezTo>
                  <a:pt x="1380" y="581"/>
                  <a:pt x="1364" y="548"/>
                  <a:pt x="1337" y="519"/>
                </a:cubicBezTo>
                <a:cubicBezTo>
                  <a:pt x="1359" y="497"/>
                  <a:pt x="1374" y="472"/>
                  <a:pt x="1380" y="444"/>
                </a:cubicBezTo>
                <a:lnTo>
                  <a:pt x="1380" y="321"/>
                </a:lnTo>
                <a:cubicBezTo>
                  <a:pt x="1380" y="170"/>
                  <a:pt x="1122" y="88"/>
                  <a:pt x="880" y="88"/>
                </a:cubicBezTo>
                <a:cubicBezTo>
                  <a:pt x="637" y="88"/>
                  <a:pt x="379" y="170"/>
                  <a:pt x="379" y="321"/>
                </a:cubicBezTo>
                <a:lnTo>
                  <a:pt x="379" y="441"/>
                </a:lnTo>
                <a:lnTo>
                  <a:pt x="380" y="444"/>
                </a:lnTo>
                <a:cubicBezTo>
                  <a:pt x="385" y="472"/>
                  <a:pt x="400" y="497"/>
                  <a:pt x="422" y="519"/>
                </a:cubicBezTo>
                <a:cubicBezTo>
                  <a:pt x="395" y="548"/>
                  <a:pt x="379" y="581"/>
                  <a:pt x="379" y="618"/>
                </a:cubicBezTo>
                <a:lnTo>
                  <a:pt x="379" y="738"/>
                </a:lnTo>
                <a:lnTo>
                  <a:pt x="380" y="741"/>
                </a:lnTo>
                <a:cubicBezTo>
                  <a:pt x="385" y="769"/>
                  <a:pt x="400" y="794"/>
                  <a:pt x="422" y="816"/>
                </a:cubicBezTo>
                <a:cubicBezTo>
                  <a:pt x="395" y="845"/>
                  <a:pt x="379" y="878"/>
                  <a:pt x="379" y="915"/>
                </a:cubicBezTo>
                <a:lnTo>
                  <a:pt x="379" y="1035"/>
                </a:lnTo>
                <a:lnTo>
                  <a:pt x="380" y="1038"/>
                </a:lnTo>
                <a:cubicBezTo>
                  <a:pt x="385" y="1066"/>
                  <a:pt x="400" y="1091"/>
                  <a:pt x="422" y="1113"/>
                </a:cubicBezTo>
                <a:cubicBezTo>
                  <a:pt x="395" y="1142"/>
                  <a:pt x="379" y="1175"/>
                  <a:pt x="379" y="1212"/>
                </a:cubicBezTo>
                <a:lnTo>
                  <a:pt x="379" y="1332"/>
                </a:lnTo>
                <a:lnTo>
                  <a:pt x="380" y="1335"/>
                </a:lnTo>
                <a:cubicBezTo>
                  <a:pt x="408" y="1471"/>
                  <a:pt x="652" y="1542"/>
                  <a:pt x="880" y="1542"/>
                </a:cubicBezTo>
                <a:cubicBezTo>
                  <a:pt x="906" y="1542"/>
                  <a:pt x="933" y="1541"/>
                  <a:pt x="960" y="1539"/>
                </a:cubicBezTo>
                <a:lnTo>
                  <a:pt x="1631" y="1836"/>
                </a:lnTo>
                <a:lnTo>
                  <a:pt x="1631" y="1840"/>
                </a:lnTo>
                <a:cubicBezTo>
                  <a:pt x="1642" y="1894"/>
                  <a:pt x="1671" y="1943"/>
                  <a:pt x="1713" y="1986"/>
                </a:cubicBezTo>
                <a:cubicBezTo>
                  <a:pt x="1661" y="2042"/>
                  <a:pt x="1631" y="2105"/>
                  <a:pt x="1631" y="2178"/>
                </a:cubicBezTo>
                <a:lnTo>
                  <a:pt x="1631" y="2410"/>
                </a:lnTo>
                <a:lnTo>
                  <a:pt x="1631" y="2415"/>
                </a:lnTo>
                <a:cubicBezTo>
                  <a:pt x="1642" y="2467"/>
                  <a:pt x="1668" y="2513"/>
                  <a:pt x="1707" y="2555"/>
                </a:cubicBezTo>
                <a:lnTo>
                  <a:pt x="1270" y="2850"/>
                </a:lnTo>
                <a:cubicBezTo>
                  <a:pt x="1261" y="2826"/>
                  <a:pt x="1246" y="2803"/>
                  <a:pt x="1227" y="2782"/>
                </a:cubicBezTo>
                <a:cubicBezTo>
                  <a:pt x="1255" y="2754"/>
                  <a:pt x="1274" y="2722"/>
                  <a:pt x="1281" y="2686"/>
                </a:cubicBezTo>
                <a:lnTo>
                  <a:pt x="1281" y="2529"/>
                </a:lnTo>
                <a:cubicBezTo>
                  <a:pt x="1281" y="2335"/>
                  <a:pt x="951" y="2230"/>
                  <a:pt x="641" y="2230"/>
                </a:cubicBezTo>
                <a:cubicBezTo>
                  <a:pt x="330" y="2230"/>
                  <a:pt x="0" y="2335"/>
                  <a:pt x="0" y="2529"/>
                </a:cubicBezTo>
                <a:lnTo>
                  <a:pt x="0" y="2683"/>
                </a:lnTo>
                <a:lnTo>
                  <a:pt x="1" y="2686"/>
                </a:lnTo>
                <a:cubicBezTo>
                  <a:pt x="8" y="2721"/>
                  <a:pt x="27" y="2754"/>
                  <a:pt x="55" y="2782"/>
                </a:cubicBezTo>
                <a:cubicBezTo>
                  <a:pt x="20" y="2819"/>
                  <a:pt x="0" y="2861"/>
                  <a:pt x="0" y="2909"/>
                </a:cubicBezTo>
                <a:lnTo>
                  <a:pt x="0" y="3063"/>
                </a:lnTo>
                <a:lnTo>
                  <a:pt x="0" y="3066"/>
                </a:lnTo>
                <a:cubicBezTo>
                  <a:pt x="8" y="3101"/>
                  <a:pt x="27" y="3134"/>
                  <a:pt x="55" y="3162"/>
                </a:cubicBezTo>
                <a:cubicBezTo>
                  <a:pt x="20" y="3199"/>
                  <a:pt x="0" y="3241"/>
                  <a:pt x="0" y="3289"/>
                </a:cubicBezTo>
                <a:lnTo>
                  <a:pt x="0" y="3443"/>
                </a:lnTo>
                <a:lnTo>
                  <a:pt x="0" y="3446"/>
                </a:lnTo>
                <a:cubicBezTo>
                  <a:pt x="8" y="3481"/>
                  <a:pt x="27" y="3514"/>
                  <a:pt x="55" y="3542"/>
                </a:cubicBezTo>
                <a:cubicBezTo>
                  <a:pt x="20" y="3579"/>
                  <a:pt x="0" y="3621"/>
                  <a:pt x="0" y="3669"/>
                </a:cubicBezTo>
                <a:lnTo>
                  <a:pt x="0" y="3823"/>
                </a:lnTo>
                <a:lnTo>
                  <a:pt x="0" y="3826"/>
                </a:lnTo>
                <a:cubicBezTo>
                  <a:pt x="37" y="4000"/>
                  <a:pt x="350" y="4092"/>
                  <a:pt x="641" y="4092"/>
                </a:cubicBezTo>
                <a:cubicBezTo>
                  <a:pt x="931" y="4092"/>
                  <a:pt x="1245" y="4000"/>
                  <a:pt x="1281" y="3826"/>
                </a:cubicBezTo>
                <a:lnTo>
                  <a:pt x="1281" y="3669"/>
                </a:lnTo>
                <a:cubicBezTo>
                  <a:pt x="1281" y="3621"/>
                  <a:pt x="1261" y="3579"/>
                  <a:pt x="1227" y="3542"/>
                </a:cubicBezTo>
                <a:cubicBezTo>
                  <a:pt x="1255" y="3514"/>
                  <a:pt x="1274" y="3482"/>
                  <a:pt x="1281" y="3446"/>
                </a:cubicBezTo>
                <a:lnTo>
                  <a:pt x="1281" y="3289"/>
                </a:lnTo>
                <a:cubicBezTo>
                  <a:pt x="1281" y="3241"/>
                  <a:pt x="1261" y="3199"/>
                  <a:pt x="1227" y="3162"/>
                </a:cubicBezTo>
                <a:cubicBezTo>
                  <a:pt x="1249" y="3140"/>
                  <a:pt x="1266" y="3115"/>
                  <a:pt x="1275" y="3088"/>
                </a:cubicBezTo>
                <a:lnTo>
                  <a:pt x="1883" y="2678"/>
                </a:lnTo>
                <a:cubicBezTo>
                  <a:pt x="2073" y="2770"/>
                  <a:pt x="2342" y="2818"/>
                  <a:pt x="2600" y="2818"/>
                </a:cubicBezTo>
                <a:cubicBezTo>
                  <a:pt x="2858" y="2818"/>
                  <a:pt x="3127" y="2770"/>
                  <a:pt x="3318" y="2678"/>
                </a:cubicBezTo>
                <a:lnTo>
                  <a:pt x="3926" y="3088"/>
                </a:lnTo>
                <a:cubicBezTo>
                  <a:pt x="3935" y="3115"/>
                  <a:pt x="3951" y="3140"/>
                  <a:pt x="3973" y="3162"/>
                </a:cubicBezTo>
                <a:cubicBezTo>
                  <a:pt x="3939" y="3199"/>
                  <a:pt x="3919" y="3241"/>
                  <a:pt x="3919" y="3289"/>
                </a:cubicBezTo>
                <a:lnTo>
                  <a:pt x="3919" y="3443"/>
                </a:lnTo>
                <a:lnTo>
                  <a:pt x="3919" y="3446"/>
                </a:lnTo>
                <a:cubicBezTo>
                  <a:pt x="3927" y="3482"/>
                  <a:pt x="3946" y="3514"/>
                  <a:pt x="3973" y="3542"/>
                </a:cubicBezTo>
                <a:cubicBezTo>
                  <a:pt x="3939" y="3579"/>
                  <a:pt x="3919" y="3621"/>
                  <a:pt x="3919" y="3669"/>
                </a:cubicBezTo>
                <a:lnTo>
                  <a:pt x="3919" y="3823"/>
                </a:lnTo>
                <a:lnTo>
                  <a:pt x="3919" y="3826"/>
                </a:lnTo>
                <a:cubicBezTo>
                  <a:pt x="3955" y="4001"/>
                  <a:pt x="4268" y="4092"/>
                  <a:pt x="4559" y="4092"/>
                </a:cubicBezTo>
                <a:cubicBezTo>
                  <a:pt x="4850" y="4092"/>
                  <a:pt x="5164" y="4001"/>
                  <a:pt x="5200" y="3826"/>
                </a:cubicBezTo>
                <a:lnTo>
                  <a:pt x="5200" y="3669"/>
                </a:lnTo>
                <a:cubicBezTo>
                  <a:pt x="5200" y="3621"/>
                  <a:pt x="5180" y="3579"/>
                  <a:pt x="5145" y="3543"/>
                </a:cubicBezTo>
                <a:cubicBezTo>
                  <a:pt x="5173" y="3514"/>
                  <a:pt x="5193" y="3482"/>
                  <a:pt x="5200" y="3446"/>
                </a:cubicBezTo>
                <a:lnTo>
                  <a:pt x="5200" y="3289"/>
                </a:lnTo>
                <a:cubicBezTo>
                  <a:pt x="5200" y="3241"/>
                  <a:pt x="5180" y="3199"/>
                  <a:pt x="5145" y="3162"/>
                </a:cubicBezTo>
                <a:cubicBezTo>
                  <a:pt x="5173" y="3134"/>
                  <a:pt x="5193" y="3102"/>
                  <a:pt x="5200" y="3066"/>
                </a:cubicBezTo>
                <a:lnTo>
                  <a:pt x="5200" y="2909"/>
                </a:lnTo>
                <a:close/>
                <a:moveTo>
                  <a:pt x="4320" y="198"/>
                </a:moveTo>
                <a:cubicBezTo>
                  <a:pt x="4562" y="198"/>
                  <a:pt x="4711" y="278"/>
                  <a:pt x="4711" y="321"/>
                </a:cubicBezTo>
                <a:cubicBezTo>
                  <a:pt x="4711" y="365"/>
                  <a:pt x="4562" y="444"/>
                  <a:pt x="4320" y="444"/>
                </a:cubicBezTo>
                <a:cubicBezTo>
                  <a:pt x="4078" y="444"/>
                  <a:pt x="3930" y="365"/>
                  <a:pt x="3930" y="321"/>
                </a:cubicBezTo>
                <a:cubicBezTo>
                  <a:pt x="3930" y="278"/>
                  <a:pt x="4078" y="198"/>
                  <a:pt x="4320" y="198"/>
                </a:cubicBezTo>
                <a:close/>
                <a:moveTo>
                  <a:pt x="3956" y="582"/>
                </a:moveTo>
                <a:cubicBezTo>
                  <a:pt x="4053" y="628"/>
                  <a:pt x="4190" y="652"/>
                  <a:pt x="4320" y="652"/>
                </a:cubicBezTo>
                <a:cubicBezTo>
                  <a:pt x="4451" y="652"/>
                  <a:pt x="4588" y="628"/>
                  <a:pt x="4685" y="582"/>
                </a:cubicBezTo>
                <a:cubicBezTo>
                  <a:pt x="4702" y="595"/>
                  <a:pt x="4711" y="608"/>
                  <a:pt x="4711" y="618"/>
                </a:cubicBezTo>
                <a:cubicBezTo>
                  <a:pt x="4711" y="661"/>
                  <a:pt x="4563" y="741"/>
                  <a:pt x="4320" y="741"/>
                </a:cubicBezTo>
                <a:cubicBezTo>
                  <a:pt x="4078" y="741"/>
                  <a:pt x="3930" y="661"/>
                  <a:pt x="3930" y="618"/>
                </a:cubicBezTo>
                <a:cubicBezTo>
                  <a:pt x="3930" y="608"/>
                  <a:pt x="3939" y="595"/>
                  <a:pt x="3956" y="582"/>
                </a:cubicBezTo>
                <a:close/>
                <a:moveTo>
                  <a:pt x="3956" y="879"/>
                </a:moveTo>
                <a:cubicBezTo>
                  <a:pt x="4053" y="925"/>
                  <a:pt x="4190" y="949"/>
                  <a:pt x="4320" y="949"/>
                </a:cubicBezTo>
                <a:cubicBezTo>
                  <a:pt x="4451" y="949"/>
                  <a:pt x="4588" y="925"/>
                  <a:pt x="4685" y="879"/>
                </a:cubicBezTo>
                <a:cubicBezTo>
                  <a:pt x="4702" y="892"/>
                  <a:pt x="4711" y="904"/>
                  <a:pt x="4711" y="915"/>
                </a:cubicBezTo>
                <a:cubicBezTo>
                  <a:pt x="4711" y="958"/>
                  <a:pt x="4563" y="1038"/>
                  <a:pt x="4320" y="1038"/>
                </a:cubicBezTo>
                <a:cubicBezTo>
                  <a:pt x="4078" y="1038"/>
                  <a:pt x="3930" y="958"/>
                  <a:pt x="3930" y="915"/>
                </a:cubicBezTo>
                <a:cubicBezTo>
                  <a:pt x="3930" y="904"/>
                  <a:pt x="3939" y="892"/>
                  <a:pt x="3956" y="879"/>
                </a:cubicBezTo>
                <a:close/>
                <a:moveTo>
                  <a:pt x="3956" y="1176"/>
                </a:moveTo>
                <a:cubicBezTo>
                  <a:pt x="4053" y="1222"/>
                  <a:pt x="4190" y="1245"/>
                  <a:pt x="4320" y="1245"/>
                </a:cubicBezTo>
                <a:cubicBezTo>
                  <a:pt x="4451" y="1245"/>
                  <a:pt x="4588" y="1222"/>
                  <a:pt x="4685" y="1176"/>
                </a:cubicBezTo>
                <a:cubicBezTo>
                  <a:pt x="4702" y="1189"/>
                  <a:pt x="4711" y="1201"/>
                  <a:pt x="4711" y="1212"/>
                </a:cubicBezTo>
                <a:cubicBezTo>
                  <a:pt x="4711" y="1255"/>
                  <a:pt x="4563" y="1335"/>
                  <a:pt x="4320" y="1335"/>
                </a:cubicBezTo>
                <a:cubicBezTo>
                  <a:pt x="4078" y="1335"/>
                  <a:pt x="3930" y="1255"/>
                  <a:pt x="3930" y="1212"/>
                </a:cubicBezTo>
                <a:cubicBezTo>
                  <a:pt x="3930" y="1201"/>
                  <a:pt x="3939" y="1189"/>
                  <a:pt x="3956" y="1176"/>
                </a:cubicBezTo>
                <a:close/>
                <a:moveTo>
                  <a:pt x="880" y="198"/>
                </a:moveTo>
                <a:cubicBezTo>
                  <a:pt x="1122" y="198"/>
                  <a:pt x="1270" y="278"/>
                  <a:pt x="1270" y="321"/>
                </a:cubicBezTo>
                <a:cubicBezTo>
                  <a:pt x="1270" y="365"/>
                  <a:pt x="1122" y="444"/>
                  <a:pt x="880" y="444"/>
                </a:cubicBezTo>
                <a:cubicBezTo>
                  <a:pt x="637" y="444"/>
                  <a:pt x="489" y="365"/>
                  <a:pt x="489" y="321"/>
                </a:cubicBezTo>
                <a:cubicBezTo>
                  <a:pt x="489" y="278"/>
                  <a:pt x="637" y="198"/>
                  <a:pt x="880" y="198"/>
                </a:cubicBezTo>
                <a:close/>
                <a:moveTo>
                  <a:pt x="515" y="582"/>
                </a:moveTo>
                <a:cubicBezTo>
                  <a:pt x="612" y="628"/>
                  <a:pt x="749" y="652"/>
                  <a:pt x="880" y="652"/>
                </a:cubicBezTo>
                <a:cubicBezTo>
                  <a:pt x="1010" y="652"/>
                  <a:pt x="1147" y="628"/>
                  <a:pt x="1245" y="582"/>
                </a:cubicBezTo>
                <a:cubicBezTo>
                  <a:pt x="1261" y="595"/>
                  <a:pt x="1270" y="608"/>
                  <a:pt x="1270" y="618"/>
                </a:cubicBezTo>
                <a:cubicBezTo>
                  <a:pt x="1270" y="661"/>
                  <a:pt x="1122" y="741"/>
                  <a:pt x="880" y="741"/>
                </a:cubicBezTo>
                <a:cubicBezTo>
                  <a:pt x="637" y="741"/>
                  <a:pt x="489" y="661"/>
                  <a:pt x="489" y="618"/>
                </a:cubicBezTo>
                <a:cubicBezTo>
                  <a:pt x="489" y="608"/>
                  <a:pt x="498" y="595"/>
                  <a:pt x="515" y="582"/>
                </a:cubicBezTo>
                <a:close/>
                <a:moveTo>
                  <a:pt x="515" y="879"/>
                </a:moveTo>
                <a:cubicBezTo>
                  <a:pt x="612" y="925"/>
                  <a:pt x="749" y="949"/>
                  <a:pt x="880" y="949"/>
                </a:cubicBezTo>
                <a:cubicBezTo>
                  <a:pt x="1010" y="949"/>
                  <a:pt x="1147" y="925"/>
                  <a:pt x="1245" y="879"/>
                </a:cubicBezTo>
                <a:cubicBezTo>
                  <a:pt x="1261" y="892"/>
                  <a:pt x="1270" y="904"/>
                  <a:pt x="1270" y="915"/>
                </a:cubicBezTo>
                <a:cubicBezTo>
                  <a:pt x="1270" y="958"/>
                  <a:pt x="1122" y="1038"/>
                  <a:pt x="880" y="1038"/>
                </a:cubicBezTo>
                <a:cubicBezTo>
                  <a:pt x="637" y="1038"/>
                  <a:pt x="489" y="958"/>
                  <a:pt x="489" y="915"/>
                </a:cubicBezTo>
                <a:cubicBezTo>
                  <a:pt x="489" y="904"/>
                  <a:pt x="498" y="892"/>
                  <a:pt x="515" y="879"/>
                </a:cubicBezTo>
                <a:close/>
                <a:moveTo>
                  <a:pt x="489" y="1212"/>
                </a:moveTo>
                <a:cubicBezTo>
                  <a:pt x="489" y="1201"/>
                  <a:pt x="498" y="1189"/>
                  <a:pt x="515" y="1176"/>
                </a:cubicBezTo>
                <a:cubicBezTo>
                  <a:pt x="612" y="1222"/>
                  <a:pt x="749" y="1245"/>
                  <a:pt x="880" y="1245"/>
                </a:cubicBezTo>
                <a:cubicBezTo>
                  <a:pt x="1010" y="1245"/>
                  <a:pt x="1147" y="1222"/>
                  <a:pt x="1245" y="1176"/>
                </a:cubicBezTo>
                <a:cubicBezTo>
                  <a:pt x="1261" y="1189"/>
                  <a:pt x="1270" y="1201"/>
                  <a:pt x="1270" y="1212"/>
                </a:cubicBezTo>
                <a:cubicBezTo>
                  <a:pt x="1270" y="1255"/>
                  <a:pt x="1122" y="1335"/>
                  <a:pt x="880" y="1335"/>
                </a:cubicBezTo>
                <a:cubicBezTo>
                  <a:pt x="637" y="1335"/>
                  <a:pt x="489" y="1255"/>
                  <a:pt x="489" y="1212"/>
                </a:cubicBezTo>
                <a:close/>
                <a:moveTo>
                  <a:pt x="2600" y="214"/>
                </a:moveTo>
                <a:cubicBezTo>
                  <a:pt x="3069" y="214"/>
                  <a:pt x="3356" y="368"/>
                  <a:pt x="3356" y="452"/>
                </a:cubicBezTo>
                <a:cubicBezTo>
                  <a:pt x="3356" y="536"/>
                  <a:pt x="3069" y="690"/>
                  <a:pt x="2600" y="690"/>
                </a:cubicBezTo>
                <a:cubicBezTo>
                  <a:pt x="2131" y="690"/>
                  <a:pt x="1844" y="536"/>
                  <a:pt x="1844" y="452"/>
                </a:cubicBezTo>
                <a:cubicBezTo>
                  <a:pt x="1844" y="368"/>
                  <a:pt x="2131" y="214"/>
                  <a:pt x="2600" y="214"/>
                </a:cubicBezTo>
                <a:close/>
                <a:moveTo>
                  <a:pt x="1893" y="957"/>
                </a:moveTo>
                <a:cubicBezTo>
                  <a:pt x="2082" y="1046"/>
                  <a:pt x="2347" y="1092"/>
                  <a:pt x="2600" y="1092"/>
                </a:cubicBezTo>
                <a:cubicBezTo>
                  <a:pt x="2853" y="1092"/>
                  <a:pt x="3118" y="1046"/>
                  <a:pt x="3307" y="957"/>
                </a:cubicBezTo>
                <a:cubicBezTo>
                  <a:pt x="3339" y="983"/>
                  <a:pt x="3356" y="1007"/>
                  <a:pt x="3356" y="1027"/>
                </a:cubicBezTo>
                <a:cubicBezTo>
                  <a:pt x="3356" y="1111"/>
                  <a:pt x="3069" y="1266"/>
                  <a:pt x="2600" y="1266"/>
                </a:cubicBezTo>
                <a:cubicBezTo>
                  <a:pt x="2131" y="1266"/>
                  <a:pt x="1844" y="1111"/>
                  <a:pt x="1844" y="1027"/>
                </a:cubicBezTo>
                <a:cubicBezTo>
                  <a:pt x="1844" y="1007"/>
                  <a:pt x="1861" y="983"/>
                  <a:pt x="1893" y="957"/>
                </a:cubicBezTo>
                <a:close/>
                <a:moveTo>
                  <a:pt x="1893" y="1532"/>
                </a:moveTo>
                <a:cubicBezTo>
                  <a:pt x="2082" y="1622"/>
                  <a:pt x="2347" y="1667"/>
                  <a:pt x="2600" y="1667"/>
                </a:cubicBezTo>
                <a:cubicBezTo>
                  <a:pt x="2853" y="1667"/>
                  <a:pt x="3118" y="1622"/>
                  <a:pt x="3307" y="1533"/>
                </a:cubicBezTo>
                <a:cubicBezTo>
                  <a:pt x="3339" y="1558"/>
                  <a:pt x="3356" y="1582"/>
                  <a:pt x="3356" y="1602"/>
                </a:cubicBezTo>
                <a:cubicBezTo>
                  <a:pt x="3356" y="1686"/>
                  <a:pt x="3069" y="1841"/>
                  <a:pt x="2600" y="1841"/>
                </a:cubicBezTo>
                <a:cubicBezTo>
                  <a:pt x="2131" y="1841"/>
                  <a:pt x="1844" y="1686"/>
                  <a:pt x="1844" y="1602"/>
                </a:cubicBezTo>
                <a:cubicBezTo>
                  <a:pt x="1844" y="1582"/>
                  <a:pt x="1861" y="1558"/>
                  <a:pt x="1893" y="1532"/>
                </a:cubicBezTo>
                <a:close/>
                <a:moveTo>
                  <a:pt x="641" y="2371"/>
                </a:moveTo>
                <a:cubicBezTo>
                  <a:pt x="950" y="2371"/>
                  <a:pt x="1140" y="2473"/>
                  <a:pt x="1140" y="2529"/>
                </a:cubicBezTo>
                <a:cubicBezTo>
                  <a:pt x="1140" y="2584"/>
                  <a:pt x="950" y="2686"/>
                  <a:pt x="641" y="2686"/>
                </a:cubicBezTo>
                <a:cubicBezTo>
                  <a:pt x="331" y="2686"/>
                  <a:pt x="141" y="2584"/>
                  <a:pt x="141" y="2529"/>
                </a:cubicBezTo>
                <a:cubicBezTo>
                  <a:pt x="141" y="2473"/>
                  <a:pt x="331" y="2371"/>
                  <a:pt x="641" y="2371"/>
                </a:cubicBezTo>
                <a:close/>
                <a:moveTo>
                  <a:pt x="174" y="2862"/>
                </a:moveTo>
                <a:cubicBezTo>
                  <a:pt x="299" y="2921"/>
                  <a:pt x="473" y="2952"/>
                  <a:pt x="641" y="2952"/>
                </a:cubicBezTo>
                <a:cubicBezTo>
                  <a:pt x="808" y="2952"/>
                  <a:pt x="983" y="2921"/>
                  <a:pt x="1108" y="2863"/>
                </a:cubicBezTo>
                <a:cubicBezTo>
                  <a:pt x="1129" y="2879"/>
                  <a:pt x="1140" y="2895"/>
                  <a:pt x="1140" y="2909"/>
                </a:cubicBezTo>
                <a:cubicBezTo>
                  <a:pt x="1140" y="2964"/>
                  <a:pt x="950" y="3066"/>
                  <a:pt x="641" y="3066"/>
                </a:cubicBezTo>
                <a:cubicBezTo>
                  <a:pt x="331" y="3066"/>
                  <a:pt x="141" y="2964"/>
                  <a:pt x="141" y="2909"/>
                </a:cubicBezTo>
                <a:cubicBezTo>
                  <a:pt x="141" y="2895"/>
                  <a:pt x="152" y="2879"/>
                  <a:pt x="174" y="2862"/>
                </a:cubicBezTo>
                <a:close/>
                <a:moveTo>
                  <a:pt x="641" y="3826"/>
                </a:moveTo>
                <a:cubicBezTo>
                  <a:pt x="331" y="3826"/>
                  <a:pt x="141" y="3724"/>
                  <a:pt x="141" y="3669"/>
                </a:cubicBezTo>
                <a:cubicBezTo>
                  <a:pt x="141" y="3655"/>
                  <a:pt x="152" y="3639"/>
                  <a:pt x="174" y="3623"/>
                </a:cubicBezTo>
                <a:cubicBezTo>
                  <a:pt x="299" y="3681"/>
                  <a:pt x="473" y="3712"/>
                  <a:pt x="641" y="3712"/>
                </a:cubicBezTo>
                <a:cubicBezTo>
                  <a:pt x="808" y="3712"/>
                  <a:pt x="983" y="3681"/>
                  <a:pt x="1108" y="3623"/>
                </a:cubicBezTo>
                <a:cubicBezTo>
                  <a:pt x="1129" y="3639"/>
                  <a:pt x="1140" y="3655"/>
                  <a:pt x="1140" y="3669"/>
                </a:cubicBezTo>
                <a:cubicBezTo>
                  <a:pt x="1140" y="3724"/>
                  <a:pt x="950" y="3826"/>
                  <a:pt x="641" y="3826"/>
                </a:cubicBezTo>
                <a:close/>
                <a:moveTo>
                  <a:pt x="641" y="3446"/>
                </a:moveTo>
                <a:cubicBezTo>
                  <a:pt x="331" y="3446"/>
                  <a:pt x="141" y="3344"/>
                  <a:pt x="141" y="3289"/>
                </a:cubicBezTo>
                <a:cubicBezTo>
                  <a:pt x="141" y="3275"/>
                  <a:pt x="152" y="3259"/>
                  <a:pt x="174" y="3243"/>
                </a:cubicBezTo>
                <a:cubicBezTo>
                  <a:pt x="299" y="3301"/>
                  <a:pt x="473" y="3332"/>
                  <a:pt x="641" y="3332"/>
                </a:cubicBezTo>
                <a:cubicBezTo>
                  <a:pt x="808" y="3332"/>
                  <a:pt x="983" y="3301"/>
                  <a:pt x="1108" y="3243"/>
                </a:cubicBezTo>
                <a:cubicBezTo>
                  <a:pt x="1129" y="3259"/>
                  <a:pt x="1140" y="3275"/>
                  <a:pt x="1140" y="3289"/>
                </a:cubicBezTo>
                <a:cubicBezTo>
                  <a:pt x="1140" y="3344"/>
                  <a:pt x="950" y="3446"/>
                  <a:pt x="641" y="3446"/>
                </a:cubicBezTo>
                <a:close/>
                <a:moveTo>
                  <a:pt x="1844" y="2178"/>
                </a:moveTo>
                <a:cubicBezTo>
                  <a:pt x="1844" y="2157"/>
                  <a:pt x="1861" y="2133"/>
                  <a:pt x="1893" y="2108"/>
                </a:cubicBezTo>
                <a:cubicBezTo>
                  <a:pt x="2082" y="2197"/>
                  <a:pt x="2347" y="2243"/>
                  <a:pt x="2600" y="2243"/>
                </a:cubicBezTo>
                <a:cubicBezTo>
                  <a:pt x="2853" y="2243"/>
                  <a:pt x="3118" y="2197"/>
                  <a:pt x="3307" y="2108"/>
                </a:cubicBezTo>
                <a:cubicBezTo>
                  <a:pt x="3339" y="2133"/>
                  <a:pt x="3356" y="2157"/>
                  <a:pt x="3356" y="2178"/>
                </a:cubicBezTo>
                <a:cubicBezTo>
                  <a:pt x="3356" y="2262"/>
                  <a:pt x="3069" y="2416"/>
                  <a:pt x="2600" y="2416"/>
                </a:cubicBezTo>
                <a:cubicBezTo>
                  <a:pt x="2131" y="2416"/>
                  <a:pt x="1844" y="2262"/>
                  <a:pt x="1844" y="2178"/>
                </a:cubicBezTo>
                <a:close/>
                <a:moveTo>
                  <a:pt x="4559" y="3826"/>
                </a:moveTo>
                <a:cubicBezTo>
                  <a:pt x="4249" y="3826"/>
                  <a:pt x="4060" y="3724"/>
                  <a:pt x="4060" y="3669"/>
                </a:cubicBezTo>
                <a:cubicBezTo>
                  <a:pt x="4060" y="3655"/>
                  <a:pt x="4071" y="3639"/>
                  <a:pt x="4092" y="3623"/>
                </a:cubicBezTo>
                <a:cubicBezTo>
                  <a:pt x="4217" y="3681"/>
                  <a:pt x="4392" y="3712"/>
                  <a:pt x="4559" y="3712"/>
                </a:cubicBezTo>
                <a:cubicBezTo>
                  <a:pt x="4727" y="3712"/>
                  <a:pt x="4901" y="3681"/>
                  <a:pt x="5027" y="3623"/>
                </a:cubicBezTo>
                <a:cubicBezTo>
                  <a:pt x="5048" y="3639"/>
                  <a:pt x="5059" y="3655"/>
                  <a:pt x="5059" y="3669"/>
                </a:cubicBezTo>
                <a:cubicBezTo>
                  <a:pt x="5059" y="3724"/>
                  <a:pt x="4869" y="3826"/>
                  <a:pt x="4559" y="3826"/>
                </a:cubicBezTo>
                <a:close/>
                <a:moveTo>
                  <a:pt x="4559" y="3446"/>
                </a:moveTo>
                <a:cubicBezTo>
                  <a:pt x="4249" y="3446"/>
                  <a:pt x="4060" y="3344"/>
                  <a:pt x="4060" y="3289"/>
                </a:cubicBezTo>
                <a:cubicBezTo>
                  <a:pt x="4060" y="3275"/>
                  <a:pt x="4071" y="3259"/>
                  <a:pt x="4092" y="3243"/>
                </a:cubicBezTo>
                <a:cubicBezTo>
                  <a:pt x="4217" y="3301"/>
                  <a:pt x="4392" y="3332"/>
                  <a:pt x="4559" y="3332"/>
                </a:cubicBezTo>
                <a:cubicBezTo>
                  <a:pt x="4727" y="3332"/>
                  <a:pt x="4901" y="3301"/>
                  <a:pt x="5027" y="3243"/>
                </a:cubicBezTo>
                <a:cubicBezTo>
                  <a:pt x="5048" y="3259"/>
                  <a:pt x="5059" y="3275"/>
                  <a:pt x="5059" y="3289"/>
                </a:cubicBezTo>
                <a:cubicBezTo>
                  <a:pt x="5059" y="3344"/>
                  <a:pt x="4869" y="3446"/>
                  <a:pt x="4559" y="3446"/>
                </a:cubicBezTo>
                <a:close/>
                <a:moveTo>
                  <a:pt x="4559" y="3066"/>
                </a:moveTo>
                <a:cubicBezTo>
                  <a:pt x="4249" y="3066"/>
                  <a:pt x="4060" y="2964"/>
                  <a:pt x="4060" y="2909"/>
                </a:cubicBezTo>
                <a:cubicBezTo>
                  <a:pt x="4060" y="2895"/>
                  <a:pt x="4071" y="2879"/>
                  <a:pt x="4092" y="2862"/>
                </a:cubicBezTo>
                <a:cubicBezTo>
                  <a:pt x="4217" y="2921"/>
                  <a:pt x="4392" y="2952"/>
                  <a:pt x="4559" y="2952"/>
                </a:cubicBezTo>
                <a:cubicBezTo>
                  <a:pt x="4727" y="2952"/>
                  <a:pt x="4901" y="2921"/>
                  <a:pt x="5027" y="2863"/>
                </a:cubicBezTo>
                <a:cubicBezTo>
                  <a:pt x="5048" y="2879"/>
                  <a:pt x="5059" y="2895"/>
                  <a:pt x="5059" y="2909"/>
                </a:cubicBezTo>
                <a:cubicBezTo>
                  <a:pt x="5059" y="2964"/>
                  <a:pt x="4869" y="3066"/>
                  <a:pt x="4559" y="3066"/>
                </a:cubicBezTo>
                <a:close/>
                <a:moveTo>
                  <a:pt x="4559" y="2686"/>
                </a:moveTo>
                <a:cubicBezTo>
                  <a:pt x="4249" y="2686"/>
                  <a:pt x="4060" y="2584"/>
                  <a:pt x="4060" y="2529"/>
                </a:cubicBezTo>
                <a:cubicBezTo>
                  <a:pt x="4060" y="2473"/>
                  <a:pt x="4249" y="2371"/>
                  <a:pt x="4559" y="2371"/>
                </a:cubicBezTo>
                <a:cubicBezTo>
                  <a:pt x="4869" y="2371"/>
                  <a:pt x="5059" y="2473"/>
                  <a:pt x="5059" y="2529"/>
                </a:cubicBezTo>
                <a:cubicBezTo>
                  <a:pt x="5059" y="2584"/>
                  <a:pt x="4869" y="2686"/>
                  <a:pt x="4559" y="26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6310267" y="3692663"/>
            <a:ext cx="1908342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GC </a:t>
            </a: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操作的时候，其他任何线程的任何操作都会需要暂停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Box 25"/>
          <p:cNvSpPr txBox="1"/>
          <p:nvPr/>
        </p:nvSpPr>
        <p:spPr>
          <a:xfrm>
            <a:off x="6313609" y="3346307"/>
            <a:ext cx="1395913" cy="253146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GC</a:t>
            </a: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抖动</a:t>
            </a:r>
          </a:p>
        </p:txBody>
      </p:sp>
      <p:sp>
        <p:nvSpPr>
          <p:cNvPr id="34" name="矩形 33"/>
          <p:cNvSpPr/>
          <p:nvPr/>
        </p:nvSpPr>
        <p:spPr>
          <a:xfrm>
            <a:off x="307349" y="214069"/>
            <a:ext cx="4778584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26AADB"/>
                </a:solidFill>
                <a:cs typeface="+mn-ea"/>
                <a:sym typeface="+mn-lt"/>
              </a:rPr>
              <a:t>造成卡顿的常见问题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6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8" grpId="0"/>
          <p:bldP spid="19" grpId="0"/>
          <p:bldP spid="20" grpId="0"/>
          <p:bldP spid="21" grpId="0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6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8" grpId="0"/>
          <p:bldP spid="19" grpId="0"/>
          <p:bldP spid="20" grpId="0"/>
          <p:bldP spid="21" grpId="0"/>
          <p:bldP spid="26" grpId="0"/>
          <p:bldP spid="27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4"/>
          <a:stretch>
            <a:fillRect/>
          </a:stretch>
        </p:blipFill>
        <p:spPr>
          <a:xfrm>
            <a:off x="1" y="0"/>
            <a:ext cx="9144000" cy="4787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100" y="3318599"/>
            <a:ext cx="1859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178AC1"/>
                </a:solidFill>
                <a:latin typeface="+mj-ea"/>
                <a:ea typeface="+mj-ea"/>
              </a:rP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43181" y="2647917"/>
            <a:ext cx="1050303" cy="1050303"/>
            <a:chOff x="1979712" y="3723878"/>
            <a:chExt cx="1050303" cy="1050303"/>
          </a:xfrm>
        </p:grpSpPr>
        <p:grpSp>
          <p:nvGrpSpPr>
            <p:cNvPr id="6" name="组合 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7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00856" y="1565249"/>
            <a:ext cx="1050303" cy="1050303"/>
            <a:chOff x="1979712" y="3723878"/>
            <a:chExt cx="1050303" cy="1050303"/>
          </a:xfrm>
        </p:grpSpPr>
        <p:grpSp>
          <p:nvGrpSpPr>
            <p:cNvPr id="11" name="组合 10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TextBox 72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08788" y="2650771"/>
            <a:ext cx="1050303" cy="1050303"/>
            <a:chOff x="1979712" y="3723878"/>
            <a:chExt cx="1050303" cy="105030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67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95306" y="1630403"/>
            <a:ext cx="1050303" cy="1050303"/>
            <a:chOff x="1979712" y="3723878"/>
            <a:chExt cx="1050303" cy="1050303"/>
          </a:xfrm>
        </p:grpSpPr>
        <p:grpSp>
          <p:nvGrpSpPr>
            <p:cNvPr id="21" name="组合 20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62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59332" y="2680706"/>
            <a:ext cx="1050303" cy="1050303"/>
            <a:chOff x="1979712" y="3723878"/>
            <a:chExt cx="1050303" cy="1050303"/>
          </a:xfrm>
        </p:grpSpPr>
        <p:grpSp>
          <p:nvGrpSpPr>
            <p:cNvPr id="26" name="组合 25"/>
            <p:cNvGrpSpPr/>
            <p:nvPr/>
          </p:nvGrpSpPr>
          <p:grpSpPr>
            <a:xfrm>
              <a:off x="1979712" y="3723878"/>
              <a:ext cx="1050303" cy="1050303"/>
              <a:chOff x="1695226" y="3321784"/>
              <a:chExt cx="1250759" cy="1250759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695226" y="3321784"/>
                <a:ext cx="1250759" cy="125075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chemeClr val="bg1">
                      <a:lumMod val="85000"/>
                    </a:schemeClr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127000" dist="381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BC1D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6937" y="3453495"/>
                <a:ext cx="987336" cy="9873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59"/>
            <p:cNvSpPr txBox="1"/>
            <p:nvPr/>
          </p:nvSpPr>
          <p:spPr>
            <a:xfrm>
              <a:off x="2264305" y="3910326"/>
              <a:ext cx="470000" cy="763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-140164" y="2176020"/>
            <a:ext cx="2494924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Hierarchy Viewer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2060538" y="2904191"/>
            <a:ext cx="1791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GPU</a:t>
            </a:r>
            <a:r>
              <a:rPr lang="zh-CN" altLang="en-US" sz="2000" b="1" dirty="0">
                <a:solidFill>
                  <a:prstClr val="black"/>
                </a:solidFill>
                <a:cs typeface="+mn-ea"/>
                <a:sym typeface="+mn-lt"/>
              </a:rPr>
              <a:t>呈现</a:t>
            </a:r>
            <a:r>
              <a:rPr lang="zh-CN" altLang="en-US" sz="2000" b="1" dirty="0" smtClean="0">
                <a:solidFill>
                  <a:prstClr val="black"/>
                </a:solidFill>
                <a:cs typeface="+mn-ea"/>
                <a:sym typeface="+mn-lt"/>
              </a:rPr>
              <a:t>模式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658326" y="1901113"/>
            <a:ext cx="1791382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prstClr val="black"/>
                </a:solidFill>
                <a:cs typeface="+mn-ea"/>
                <a:sym typeface="+mn-lt"/>
              </a:rPr>
              <a:t>TraceView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5220072" y="2918132"/>
            <a:ext cx="1791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cs typeface="+mn-ea"/>
                <a:sym typeface="+mn-lt"/>
              </a:rPr>
              <a:t>过渡绘制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40"/>
          <p:cNvSpPr txBox="1">
            <a:spLocks noChangeArrowheads="1"/>
          </p:cNvSpPr>
          <p:nvPr/>
        </p:nvSpPr>
        <p:spPr bwMode="auto">
          <a:xfrm>
            <a:off x="6732240" y="1883608"/>
            <a:ext cx="1791382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err="1" smtClean="0">
                <a:solidFill>
                  <a:prstClr val="black"/>
                </a:solidFill>
                <a:cs typeface="+mn-ea"/>
                <a:sym typeface="+mn-lt"/>
              </a:rPr>
              <a:t>StrictMode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7349" y="214069"/>
            <a:ext cx="4751742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rgbClr val="26AADB"/>
                </a:solidFill>
                <a:cs typeface="+mn-ea"/>
                <a:sym typeface="+mn-lt"/>
              </a:rPr>
              <a:t>卡顿常用的分析工具</a:t>
            </a:r>
            <a:endParaRPr lang="zh-CN" altLang="en-US" sz="3600" b="1" dirty="0">
              <a:solidFill>
                <a:srgbClr val="26AAD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一：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Hierarchy </a:t>
            </a: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Viewer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63" y="1843373"/>
            <a:ext cx="184731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Picture 10" descr="https://upload-images.jianshu.io/upload_images/1949836-7fa620a1c1ec6d19.png?imageMogr2/auto-orient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29276" y="1302491"/>
            <a:ext cx="2372544" cy="29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upload-images.jianshu.io/upload_images/1897639-61839f18387848d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51" y="1302491"/>
            <a:ext cx="3491086" cy="261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76787" y="4254131"/>
            <a:ext cx="3127779" cy="32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视图的形式展示页面中布局的层级结构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95901" y="4263925"/>
            <a:ext cx="5070624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cs typeface="+mn-ea"/>
                <a:sym typeface="+mn-lt"/>
              </a:rPr>
              <a:t>对</a:t>
            </a:r>
            <a:r>
              <a:rPr lang="en-US" altLang="zh-CN" dirty="0">
                <a:cs typeface="+mn-ea"/>
                <a:sym typeface="+mn-lt"/>
              </a:rPr>
              <a:t>measure/layout/draw</a:t>
            </a:r>
            <a:r>
              <a:rPr lang="zh-CN" altLang="en-US" dirty="0">
                <a:cs typeface="+mn-ea"/>
                <a:sym typeface="+mn-lt"/>
              </a:rPr>
              <a:t>三个流程就行耗时分析</a:t>
            </a:r>
          </a:p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21649" y="175970"/>
            <a:ext cx="4755112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二：</a:t>
            </a:r>
            <a:r>
              <a:rPr lang="en-US" altLang="zh-CN" sz="2800" b="1" dirty="0" smtClean="0">
                <a:solidFill>
                  <a:schemeClr val="accent4"/>
                </a:solidFill>
                <a:cs typeface="+mn-ea"/>
                <a:sym typeface="+mn-lt"/>
              </a:rPr>
              <a:t>GPU</a:t>
            </a:r>
            <a:r>
              <a:rPr lang="zh-CN" altLang="en-US" sz="2800" b="1" dirty="0" smtClean="0">
                <a:solidFill>
                  <a:schemeClr val="accent4"/>
                </a:solidFill>
                <a:cs typeface="+mn-ea"/>
                <a:sym typeface="+mn-lt"/>
              </a:rPr>
              <a:t>呈现模式</a:t>
            </a:r>
            <a:endParaRPr lang="zh-CN" altLang="en-US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6773" y="2127164"/>
            <a:ext cx="145026" cy="31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5199" y="970591"/>
            <a:ext cx="2188201" cy="3890136"/>
          </a:xfrm>
          <a:prstGeom prst="rect">
            <a:avLst/>
          </a:prstGeom>
        </p:spPr>
      </p:pic>
      <p:sp>
        <p:nvSpPr>
          <p:cNvPr id="5" name="íṩľîďe"/>
          <p:cNvSpPr txBox="1"/>
          <p:nvPr/>
        </p:nvSpPr>
        <p:spPr>
          <a:xfrm>
            <a:off x="421649" y="1234913"/>
            <a:ext cx="5245726" cy="20702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cs typeface="+mn-ea"/>
                <a:sym typeface="+mn-lt"/>
              </a:rPr>
              <a:t>在屏幕上显示为条形图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        应用程序在运行时</a:t>
            </a:r>
            <a:r>
              <a:rPr lang="en-US" altLang="zh-CN" sz="1200" dirty="0" smtClean="0">
                <a:cs typeface="+mn-ea"/>
                <a:sym typeface="+mn-lt"/>
              </a:rPr>
              <a:t>,</a:t>
            </a:r>
            <a:r>
              <a:rPr lang="zh-CN" altLang="en-US" sz="1200" dirty="0" smtClean="0">
                <a:cs typeface="+mn-ea"/>
                <a:sym typeface="+mn-lt"/>
              </a:rPr>
              <a:t>你会看到一排柱状图在屏幕上</a:t>
            </a:r>
            <a:r>
              <a:rPr lang="en-US" altLang="zh-CN" sz="1200" dirty="0" smtClean="0">
                <a:cs typeface="+mn-ea"/>
                <a:sym typeface="+mn-lt"/>
              </a:rPr>
              <a:t>,</a:t>
            </a:r>
            <a:r>
              <a:rPr lang="zh-CN" altLang="en-US" sz="1200" dirty="0" smtClean="0">
                <a:cs typeface="+mn-ea"/>
                <a:sym typeface="+mn-lt"/>
              </a:rPr>
              <a:t>从左到右动态地显示</a:t>
            </a:r>
            <a:r>
              <a:rPr lang="en-US" altLang="zh-CN" sz="1200" dirty="0" smtClean="0">
                <a:cs typeface="+mn-ea"/>
                <a:sym typeface="+mn-lt"/>
              </a:rPr>
              <a:t>,</a:t>
            </a:r>
            <a:r>
              <a:rPr lang="zh-CN" altLang="en-US" sz="1200" dirty="0" smtClean="0">
                <a:cs typeface="+mn-ea"/>
                <a:sym typeface="+mn-lt"/>
              </a:rPr>
              <a:t>每一个垂直的柱状图代表一帧的渲染</a:t>
            </a:r>
            <a:r>
              <a:rPr lang="en-US" altLang="zh-CN" sz="1200" dirty="0" smtClean="0">
                <a:cs typeface="+mn-ea"/>
                <a:sym typeface="+mn-lt"/>
              </a:rPr>
              <a:t>,</a:t>
            </a:r>
            <a:r>
              <a:rPr lang="zh-CN" altLang="en-US" sz="1200" dirty="0" smtClean="0">
                <a:cs typeface="+mn-ea"/>
                <a:sym typeface="+mn-lt"/>
              </a:rPr>
              <a:t>越长的垂直柱状图表示这一帧需要渲染的时间越长</a:t>
            </a:r>
            <a:r>
              <a:rPr lang="en-US" altLang="zh-CN" sz="1200" dirty="0" smtClean="0">
                <a:cs typeface="+mn-ea"/>
                <a:sym typeface="+mn-lt"/>
              </a:rPr>
              <a:t>.</a:t>
            </a:r>
            <a:r>
              <a:rPr lang="zh-CN" altLang="en-US" sz="1200" dirty="0">
                <a:cs typeface="+mn-ea"/>
                <a:sym typeface="+mn-lt"/>
              </a:rPr>
              <a:t>随着需要渲染的帧数越来越多，绿色水平线代表</a:t>
            </a:r>
            <a:r>
              <a:rPr lang="en-US" altLang="zh-CN" sz="1200" dirty="0" smtClean="0">
                <a:cs typeface="+mn-ea"/>
                <a:sym typeface="+mn-lt"/>
              </a:rPr>
              <a:t>16ms</a:t>
            </a:r>
            <a:r>
              <a:rPr lang="zh-CN" altLang="en-US" sz="1200" dirty="0" smtClean="0">
                <a:cs typeface="+mn-ea"/>
                <a:sym typeface="+mn-lt"/>
              </a:rPr>
              <a:t>。</a:t>
            </a:r>
            <a:endParaRPr lang="en-US" altLang="zh-CN" sz="1200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 smtClean="0">
                <a:solidFill>
                  <a:schemeClr val="accent4"/>
                </a:solidFill>
                <a:cs typeface="+mn-ea"/>
                <a:sym typeface="+mn-lt"/>
              </a:rPr>
              <a:t>adb</a:t>
            </a:r>
            <a:r>
              <a:rPr lang="en-US" altLang="zh-CN" sz="1600" b="1" dirty="0" smtClea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shell </a:t>
            </a:r>
            <a:r>
              <a:rPr lang="en-US" altLang="zh-CN" sz="1600" b="1" dirty="0" err="1">
                <a:solidFill>
                  <a:schemeClr val="accent4"/>
                </a:solidFill>
                <a:cs typeface="+mn-ea"/>
                <a:sym typeface="+mn-lt"/>
              </a:rPr>
              <a:t>dumpsys</a:t>
            </a:r>
            <a:r>
              <a:rPr lang="en-US" altLang="zh-CN" sz="1600" b="1" dirty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 err="1">
                <a:solidFill>
                  <a:schemeClr val="accent4"/>
                </a:solidFill>
                <a:cs typeface="+mn-ea"/>
                <a:sym typeface="+mn-lt"/>
              </a:rPr>
              <a:t>gfxinfo</a:t>
            </a:r>
            <a:endParaRPr lang="en-US" altLang="zh-CN" sz="16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cs typeface="+mn-ea"/>
                <a:sym typeface="+mn-lt"/>
              </a:rPr>
              <a:t>      具体</a:t>
            </a:r>
            <a:r>
              <a:rPr lang="zh-CN" altLang="en-US" sz="1200" dirty="0">
                <a:cs typeface="+mn-ea"/>
                <a:sym typeface="+mn-lt"/>
              </a:rPr>
              <a:t>详细的数据，需要结合下面的命令来进行：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smtClean="0">
                <a:cs typeface="+mn-ea"/>
                <a:sym typeface="+mn-lt"/>
              </a:rPr>
              <a:t>     </a:t>
            </a:r>
            <a:r>
              <a:rPr lang="en-US" altLang="zh-CN" sz="1200" dirty="0" err="1" smtClean="0">
                <a:cs typeface="+mn-ea"/>
                <a:sym typeface="+mn-lt"/>
              </a:rPr>
              <a:t>adb</a:t>
            </a:r>
            <a:r>
              <a:rPr lang="en-US" altLang="zh-CN" sz="1200" dirty="0" smtClean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shell </a:t>
            </a:r>
            <a:r>
              <a:rPr lang="en-US" altLang="zh-CN" sz="1200" dirty="0" err="1">
                <a:cs typeface="+mn-ea"/>
                <a:sym typeface="+mn-lt"/>
              </a:rPr>
              <a:t>dumpsys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gfxinfo</a:t>
            </a:r>
            <a:r>
              <a:rPr lang="en-US" altLang="zh-CN" sz="1200" dirty="0">
                <a:cs typeface="+mn-ea"/>
                <a:sym typeface="+mn-lt"/>
              </a:rPr>
              <a:t> </a:t>
            </a:r>
            <a:r>
              <a:rPr lang="zh-CN" altLang="en-US" sz="1200" dirty="0" smtClean="0">
                <a:cs typeface="+mn-ea"/>
                <a:sym typeface="+mn-lt"/>
              </a:rPr>
              <a:t>“</a:t>
            </a:r>
            <a:r>
              <a:rPr lang="en-US" altLang="zh-CN" sz="1200" dirty="0" err="1" smtClean="0">
                <a:cs typeface="+mn-ea"/>
                <a:sym typeface="+mn-lt"/>
              </a:rPr>
              <a:t>packagename</a:t>
            </a:r>
            <a:r>
              <a:rPr lang="zh-CN" altLang="en-US" sz="1200" dirty="0" smtClean="0">
                <a:cs typeface="+mn-ea"/>
                <a:sym typeface="+mn-lt"/>
              </a:rPr>
              <a:t>”</a:t>
            </a:r>
            <a:endParaRPr lang="en-US" altLang="zh-CN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f5301-91d9-4324-a64a-050410bbde6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4f98f9-34cb-45c0-ad40-7ccb14b888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f5301-91d9-4324-a64a-050410bbde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f5301-91d9-4324-a64a-050410bbde6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4f98f9-34cb-45c0-ad40-7ccb14b888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f5301-91d9-4324-a64a-050410bbde6a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fqzd3u1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265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26AADB"/>
      </a:accent1>
      <a:accent2>
        <a:srgbClr val="26AADB"/>
      </a:accent2>
      <a:accent3>
        <a:srgbClr val="26AADB"/>
      </a:accent3>
      <a:accent4>
        <a:srgbClr val="26AADB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sfqzd3u1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1996</Words>
  <Application>Microsoft Office PowerPoint</Application>
  <PresentationFormat>全屏显示(16:9)</PresentationFormat>
  <Paragraphs>433</Paragraphs>
  <Slides>60</Slides>
  <Notes>50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60</vt:i4>
      </vt:variant>
    </vt:vector>
  </HeadingPairs>
  <TitlesOfParts>
    <vt:vector size="62" baseType="lpstr">
      <vt:lpstr>1_Office 主题​​</vt:lpstr>
      <vt:lpstr>2_Office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</vt:vector>
  </TitlesOfParts>
  <Company>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</cp:lastModifiedBy>
  <cp:revision>111</cp:revision>
  <dcterms:created xsi:type="dcterms:W3CDTF">2016-12-25T02:27:00Z</dcterms:created>
  <dcterms:modified xsi:type="dcterms:W3CDTF">2020-10-25T14:50:19Z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